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71" r:id="rId3"/>
    <p:sldId id="257" r:id="rId4"/>
    <p:sldId id="268" r:id="rId5"/>
    <p:sldId id="270" r:id="rId6"/>
    <p:sldId id="266" r:id="rId7"/>
    <p:sldId id="27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2" autoAdjust="0"/>
    <p:restoredTop sz="96357" autoAdjust="0"/>
  </p:normalViewPr>
  <p:slideViewPr>
    <p:cSldViewPr snapToGrid="0" snapToObjects="1">
      <p:cViewPr varScale="1">
        <p:scale>
          <a:sx n="114" d="100"/>
          <a:sy n="114" d="100"/>
        </p:scale>
        <p:origin x="8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6AF82-111B-B941-8A1E-095301341B47}" type="datetimeFigureOut">
              <a:rPr lang="en-US" smtClean="0"/>
              <a:t>4/9/2021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9B593-6A22-D045-9ABE-22FC8E2DD9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337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C0E01-B42C-824F-AC22-D0AD16C912B7}" type="datetimeFigureOut">
              <a:rPr lang="en-US" smtClean="0"/>
              <a:t>4/9/2021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DA495-0E6B-5A41-8F3E-E1FFF5C17C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6401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1DA495-0E6B-5A41-8F3E-E1FFF5C17C2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817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1DA495-0E6B-5A41-8F3E-E1FFF5C17C2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774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DA495-0E6B-5A41-8F3E-E1FFF5C17C2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752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1DA495-0E6B-5A41-8F3E-E1FFF5C17C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553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DA495-0E6B-5A41-8F3E-E1FFF5C17C2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854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1DA495-0E6B-5A41-8F3E-E1FFF5C17C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434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352D9-CF3A-9640-B8DC-E2BC66A4D09A}" type="datetime1">
              <a:rPr lang="en-AU" smtClean="0"/>
              <a:t>9/04/2021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Any details you wish to have in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3258-6FF8-F948-BBAA-30BBAB9848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75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E7694-F156-0D40-9F43-4093224161E2}" type="datetime1">
              <a:rPr lang="en-AU" smtClean="0"/>
              <a:t>9/04/2021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Any details you wish to have in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3258-6FF8-F948-BBAA-30BBAB9848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91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BFE7-47D6-6444-B00E-0859F49C66C0}" type="datetime1">
              <a:rPr lang="en-AU" smtClean="0"/>
              <a:t>9/04/2021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Any details you wish to have in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3258-6FF8-F948-BBAA-30BBAB9848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1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4D94B-8ABB-FE44-A860-72326F952F14}" type="datetime1">
              <a:rPr lang="en-AU" smtClean="0"/>
              <a:t>9/04/2021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Any details you wish to have in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3258-6FF8-F948-BBAA-30BBAB9848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30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ECB50-5F25-D845-96D8-40B34E1681B5}" type="datetime1">
              <a:rPr lang="en-AU" smtClean="0"/>
              <a:t>9/04/2021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Any details you wish to have in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3258-6FF8-F948-BBAA-30BBAB9848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FFC3B-7574-334E-8EF9-4C1CCA24DA88}" type="datetime1">
              <a:rPr lang="en-AU" smtClean="0"/>
              <a:t>9/04/2021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Any details you wish to have in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3258-6FF8-F948-BBAA-30BBAB9848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49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4D45-CD42-EF4D-95BB-857D3C20FF27}" type="datetime1">
              <a:rPr lang="en-AU" smtClean="0"/>
              <a:t>9/04/2021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Any details you wish to have in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3258-6FF8-F948-BBAA-30BBAB9848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5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ACD9C-8CCE-C547-BF27-946240A7D53D}" type="datetime1">
              <a:rPr lang="en-AU" smtClean="0"/>
              <a:t>9/04/2021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Any details you wish to have in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3258-6FF8-F948-BBAA-30BBAB9848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35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5535-EFC2-2147-8F81-C9A5ED2A35F2}" type="datetime1">
              <a:rPr lang="en-AU" smtClean="0"/>
              <a:t>9/04/2021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Any details you wish to have in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3258-6FF8-F948-BBAA-30BBAB9848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92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7F96-93F9-714F-9047-E84B2065E049}" type="datetime1">
              <a:rPr lang="en-AU" smtClean="0"/>
              <a:t>9/04/2021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Any details you wish to have in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3258-6FF8-F948-BBAA-30BBAB9848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96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6B4A-F1BD-234E-94FA-C6365AAA9954}" type="datetime1">
              <a:rPr lang="en-AU" smtClean="0"/>
              <a:t>9/04/2021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Any details you wish to have in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3258-6FF8-F948-BBAA-30BBAB9848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22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F77B4-E223-094E-A5F8-B88446B4C30A}" type="datetime1">
              <a:rPr lang="en-AU" smtClean="0"/>
              <a:t>9/04/2021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Any details you wish to have in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13258-6FF8-F948-BBAA-30BBAB9848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293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6.png"/><Relationship Id="rId1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4.png"/><Relationship Id="rId12" Type="http://schemas.openxmlformats.org/officeDocument/2006/relationships/image" Target="../media/image5.png"/><Relationship Id="rId17" Type="http://schemas.openxmlformats.org/officeDocument/2006/relationships/slide" Target="slide5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slide" Target="slide4.xml"/><Relationship Id="rId5" Type="http://schemas.openxmlformats.org/officeDocument/2006/relationships/slide" Target="slide6.xml"/><Relationship Id="rId15" Type="http://schemas.openxmlformats.org/officeDocument/2006/relationships/image" Target="../media/image6.png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4.png"/><Relationship Id="rId1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tacklingsmoking.org.au/facts-about-smoking/" TargetMode="External"/><Relationship Id="rId3" Type="http://schemas.openxmlformats.org/officeDocument/2006/relationships/image" Target="../media/image2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acklingsmoking.org.au/about-nbpu-tis/" TargetMode="Externa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hyperlink" Target="https://tacklingsmoking.org.au/contact-nbpu/" TargetMode="External"/><Relationship Id="rId4" Type="http://schemas.openxmlformats.org/officeDocument/2006/relationships/hyperlink" Target="https://tacklingsmoking.org.au/about-the-tis-program/" TargetMode="Externa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acklingsmoking.org.au/resources/planning-tools/" TargetMode="External"/><Relationship Id="rId5" Type="http://schemas.openxmlformats.org/officeDocument/2006/relationships/image" Target="../media/image12.jpg"/><Relationship Id="rId4" Type="http://schemas.openxmlformats.org/officeDocument/2006/relationships/hyperlink" Target="https://tacklingsmoking.org.au/planning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tacklingsmoking.org.au/resources/resources-to-support-activities-that-work/36858/?title=Smoke+free+environments&amp;contentid=36858_1" TargetMode="External"/><Relationship Id="rId13" Type="http://schemas.openxmlformats.org/officeDocument/2006/relationships/hyperlink" Target="https://tacklingsmoking.org.au/resources/resources-to-support-activities-that-work/36861/?title=TIS+teams+working+with+NRT&amp;contentid=36861_1" TargetMode="External"/><Relationship Id="rId18" Type="http://schemas.openxmlformats.org/officeDocument/2006/relationships/hyperlink" Target="https://tacklingsmoking.org.au/resources/resources-to-support-activities-that-work/40674/?title=Key+facts+about+Quitskills&amp;contentid=40674_1" TargetMode="External"/><Relationship Id="rId26" Type="http://schemas.openxmlformats.org/officeDocument/2006/relationships/hyperlink" Target="https://tacklingsmoking.org.au/resources/resources-to-support-activities-that-work/41575/?title=Key+facts+about+social+media+%5Binfographic%5D&amp;contentid=41575_1" TargetMode="External"/><Relationship Id="rId3" Type="http://schemas.openxmlformats.org/officeDocument/2006/relationships/image" Target="../media/image2.jpg"/><Relationship Id="rId21" Type="http://schemas.openxmlformats.org/officeDocument/2006/relationships/image" Target="../media/image20.jpeg"/><Relationship Id="rId7" Type="http://schemas.openxmlformats.org/officeDocument/2006/relationships/image" Target="../media/image15.png"/><Relationship Id="rId12" Type="http://schemas.openxmlformats.org/officeDocument/2006/relationships/hyperlink" Target="https://tacklingsmoking.org.au/resources/resources-to-support-activities-that-work/36855/?title=Child+and+youth+engagement&amp;contentid=36855_1" TargetMode="External"/><Relationship Id="rId17" Type="http://schemas.openxmlformats.org/officeDocument/2006/relationships/image" Target="../media/image18.jpeg"/><Relationship Id="rId25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6" Type="http://schemas.openxmlformats.org/officeDocument/2006/relationships/hyperlink" Target="https://tacklingsmoking.org.au/resources/resources-to-support-activities-that-work/40673/?title=Key+facts+about+Quitline&amp;contentid=40673_1" TargetMode="External"/><Relationship Id="rId20" Type="http://schemas.openxmlformats.org/officeDocument/2006/relationships/hyperlink" Target="https://tacklingsmoking.org.au/resources/resources-to-support-activities-that-work/40675/?title=Key+facts+about+e-cigarettes+%5Bfact+sheet%5D&amp;contentid=40675_1" TargetMode="External"/><Relationship Id="rId29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acklingsmoking.org.au/resources/resources-to-support-activities-that-work/" TargetMode="External"/><Relationship Id="rId11" Type="http://schemas.openxmlformats.org/officeDocument/2006/relationships/image" Target="../media/image17.jpeg"/><Relationship Id="rId24" Type="http://schemas.openxmlformats.org/officeDocument/2006/relationships/hyperlink" Target="https://tacklingsmoking.org.au/resources/resources-to-support-activities-that-work/42325/?title=Key+facts+about+smoking+and+stress&amp;contentid=42325_1" TargetMode="External"/><Relationship Id="rId5" Type="http://schemas.openxmlformats.org/officeDocument/2006/relationships/image" Target="../media/image14.png"/><Relationship Id="rId15" Type="http://schemas.openxmlformats.org/officeDocument/2006/relationships/hyperlink" Target="https://tacklingsmoking.org.au/resources/resources-to-support-activities-that-work/36857/?title=Harmful+effects+of+smoking&amp;contentid=36857_1" TargetMode="External"/><Relationship Id="rId23" Type="http://schemas.openxmlformats.org/officeDocument/2006/relationships/image" Target="../media/image21.png"/><Relationship Id="rId28" Type="http://schemas.openxmlformats.org/officeDocument/2006/relationships/hyperlink" Target="https://tacklingsmoking.org.au/resources/resources-to-support-activities-that-work/40676/?title=Key+facts+about+social+media+%5Bfact+sheet%5D&amp;contentid=40676_1" TargetMode="External"/><Relationship Id="rId10" Type="http://schemas.openxmlformats.org/officeDocument/2006/relationships/hyperlink" Target="https://tacklingsmoking.org.au/resources/resources-to-support-activities-that-work/36859/?title=Smoking+in+pregnancy&amp;contentid=36859_1" TargetMode="External"/><Relationship Id="rId19" Type="http://schemas.openxmlformats.org/officeDocument/2006/relationships/image" Target="../media/image19.jpeg"/><Relationship Id="rId4" Type="http://schemas.openxmlformats.org/officeDocument/2006/relationships/hyperlink" Target="https://tacklingsmoking.org.au/introduction-to-activities/" TargetMode="External"/><Relationship Id="rId9" Type="http://schemas.openxmlformats.org/officeDocument/2006/relationships/image" Target="../media/image16.png"/><Relationship Id="rId14" Type="http://schemas.openxmlformats.org/officeDocument/2006/relationships/hyperlink" Target="https://tacklingsmoking.org.au/resources/resources-to-support-activities-that-work/36862/?title=Brief+intervention&amp;contentid=36862_1" TargetMode="External"/><Relationship Id="rId22" Type="http://schemas.openxmlformats.org/officeDocument/2006/relationships/hyperlink" Target="https://tacklingsmoking.org.au/resources/resources-to-support-activities-that-work/41576/?title=Key+facts+about+e-cigarettes+%5Binfographic%5D&amp;contentid=41576_1" TargetMode="External"/><Relationship Id="rId27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tacklingsmoking.org.au/monitoring-and-evaluation/" TargetMode="External"/><Relationship Id="rId3" Type="http://schemas.openxmlformats.org/officeDocument/2006/relationships/image" Target="../media/image2.jp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acklingsmoking.org.au/monitoring-and-evaluation/tis-evaluation/" TargetMode="External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0" Type="http://schemas.openxmlformats.org/officeDocument/2006/relationships/hyperlink" Target="https://tacklingsmoking.org.au/resources/resources-to-monitor-and-evaluate-your-program/" TargetMode="External"/><Relationship Id="rId4" Type="http://schemas.openxmlformats.org/officeDocument/2006/relationships/hyperlink" Target="https://tacklingsmoking.org.au/monitoring-and-evaluation/reporting-tis-activities/" TargetMode="External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tacklingsmoking.org.au/tis-workforce-information/funding/" TargetMode="External"/><Relationship Id="rId3" Type="http://schemas.openxmlformats.org/officeDocument/2006/relationships/image" Target="../media/image2.jp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acklingsmoking.org.au/tis-workforce-information/events/" TargetMode="External"/><Relationship Id="rId5" Type="http://schemas.openxmlformats.org/officeDocument/2006/relationships/image" Target="../media/image29.png"/><Relationship Id="rId4" Type="http://schemas.openxmlformats.org/officeDocument/2006/relationships/hyperlink" Target="https://tacklingsmoking.org.au/tis-workforce-information/courses/" TargetMode="External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52710"/>
            <a:ext cx="7772400" cy="232251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Tackling Indigenous Smoking Workers Induction Pack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1FE5B3-6E55-4583-8ECE-D2E39C31E701}"/>
              </a:ext>
            </a:extLst>
          </p:cNvPr>
          <p:cNvSpPr txBox="1">
            <a:spLocks/>
          </p:cNvSpPr>
          <p:nvPr/>
        </p:nvSpPr>
        <p:spPr>
          <a:xfrm>
            <a:off x="685800" y="5760244"/>
            <a:ext cx="7772400" cy="6715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500" dirty="0"/>
              <a:t>▶️ </a:t>
            </a:r>
            <a:r>
              <a:rPr lang="en-US" sz="3200" dirty="0"/>
              <a:t>Play as slideshow to click links on slides</a:t>
            </a:r>
          </a:p>
        </p:txBody>
      </p:sp>
    </p:spTree>
    <p:extLst>
      <p:ext uri="{BB962C8B-B14F-4D97-AF65-F5344CB8AC3E}">
        <p14:creationId xmlns:p14="http://schemas.microsoft.com/office/powerpoint/2010/main" val="129701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8001" y="2507555"/>
            <a:ext cx="3583259" cy="1051744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Induction Pack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11" y="2368731"/>
            <a:ext cx="7898862" cy="3119793"/>
          </a:xfrm>
        </p:spPr>
        <p:txBody>
          <a:bodyPr>
            <a:normAutofit/>
          </a:bodyPr>
          <a:lstStyle/>
          <a:p>
            <a:endParaRPr lang="en-US" i="1" dirty="0"/>
          </a:p>
          <a:p>
            <a:pPr lvl="1"/>
            <a:endParaRPr lang="en-US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1" name="Slide Zoom 10">
                <a:extLst>
                  <a:ext uri="{FF2B5EF4-FFF2-40B4-BE49-F238E27FC236}">
                    <a16:creationId xmlns:a16="http://schemas.microsoft.com/office/drawing/2014/main" id="{6029AC0F-4B66-4958-B618-465C5C19BB3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92368157"/>
                  </p:ext>
                </p:extLst>
              </p:nvPr>
            </p:nvGraphicFramePr>
            <p:xfrm>
              <a:off x="2034104" y="3698123"/>
              <a:ext cx="1925237" cy="1443928"/>
            </p:xfrm>
            <a:graphic>
              <a:graphicData uri="http://schemas.microsoft.com/office/powerpoint/2016/slidezoom">
                <pslz:sldZm>
                  <pslz:sldZmObj sldId="266" cId="2980111206">
                    <pslz:zmPr id="{35778CEC-C660-4F96-826E-03062E500263}" returnToParent="0" imageType="cover" transitionDur="275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925237" cy="1443928"/>
                        </a:xfrm>
                        <a:prstGeom prst="rect">
                          <a:avLst/>
                        </a:prstGeom>
                        <a:ln w="28575">
                          <a:solidFill>
                            <a:schemeClr val="tx2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1" name="Slide Zoom 10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6029AC0F-4B66-4958-B618-465C5C19BB3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34104" y="3698123"/>
                <a:ext cx="1925237" cy="1443928"/>
              </a:xfrm>
              <a:prstGeom prst="rect">
                <a:avLst/>
              </a:prstGeom>
              <a:ln w="28575">
                <a:solidFill>
                  <a:schemeClr val="tx2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7" name="Slide Zoom 16">
                <a:extLst>
                  <a:ext uri="{FF2B5EF4-FFF2-40B4-BE49-F238E27FC236}">
                    <a16:creationId xmlns:a16="http://schemas.microsoft.com/office/drawing/2014/main" id="{D881C670-75B8-4E15-9BFA-66111D6E5AF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0054430"/>
                  </p:ext>
                </p:extLst>
              </p:nvPr>
            </p:nvGraphicFramePr>
            <p:xfrm>
              <a:off x="5268641" y="3705303"/>
              <a:ext cx="1925238" cy="1443929"/>
            </p:xfrm>
            <a:graphic>
              <a:graphicData uri="http://schemas.microsoft.com/office/powerpoint/2016/slidezoom">
                <pslz:sldZm>
                  <pslz:sldZmObj sldId="273" cId="832896905">
                    <pslz:zmPr id="{EEDCCEF3-7076-4380-B7DF-1CC354764468}" returnToParent="0" imageType="cover" transitionDur="275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925238" cy="1443929"/>
                        </a:xfrm>
                        <a:prstGeom prst="rect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7" name="Slide Zoom 16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D881C670-75B8-4E15-9BFA-66111D6E5AF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68641" y="3705303"/>
                <a:ext cx="1925238" cy="1443929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Slide Zoom 6">
                <a:extLst>
                  <a:ext uri="{FF2B5EF4-FFF2-40B4-BE49-F238E27FC236}">
                    <a16:creationId xmlns:a16="http://schemas.microsoft.com/office/drawing/2014/main" id="{CE7389AB-F082-41C1-A634-9C5436E80FA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89640721"/>
                  </p:ext>
                </p:extLst>
              </p:nvPr>
            </p:nvGraphicFramePr>
            <p:xfrm>
              <a:off x="3609381" y="755142"/>
              <a:ext cx="1925237" cy="1443928"/>
            </p:xfrm>
            <a:graphic>
              <a:graphicData uri="http://schemas.microsoft.com/office/powerpoint/2016/slidezoom">
                <pslz:sldZm>
                  <pslz:sldZmObj sldId="268" cId="3569758004">
                    <pslz:zmPr id="{7F7B8166-CA05-4363-B512-6CAC90C1D5C7}" returnToParent="0" imageType="cover" transitionDur="275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925237" cy="1443928"/>
                        </a:xfrm>
                        <a:prstGeom prst="rect">
                          <a:avLst/>
                        </a:prstGeom>
                        <a:ln w="28575">
                          <a:solidFill>
                            <a:schemeClr val="tx2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Slide Zoom 6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CE7389AB-F082-41C1-A634-9C5436E80FA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609381" y="755142"/>
                <a:ext cx="1925237" cy="1443928"/>
              </a:xfrm>
              <a:prstGeom prst="rect">
                <a:avLst/>
              </a:prstGeom>
              <a:ln w="28575">
                <a:solidFill>
                  <a:schemeClr val="tx2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Slide Zoom 4">
                <a:extLst>
                  <a:ext uri="{FF2B5EF4-FFF2-40B4-BE49-F238E27FC236}">
                    <a16:creationId xmlns:a16="http://schemas.microsoft.com/office/drawing/2014/main" id="{4B55B83A-AD39-4F59-B4A8-5088ACE1323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40665101"/>
                  </p:ext>
                </p:extLst>
              </p:nvPr>
            </p:nvGraphicFramePr>
            <p:xfrm>
              <a:off x="497897" y="755142"/>
              <a:ext cx="1925237" cy="1443928"/>
            </p:xfrm>
            <a:graphic>
              <a:graphicData uri="http://schemas.microsoft.com/office/powerpoint/2016/slidezoom">
                <pslz:sldZm>
                  <pslz:sldZmObj sldId="257" cId="750309846">
                    <pslz:zmPr id="{5194A0B7-C258-4AD7-ADBC-407B59916DEF}" returnToParent="0" imageType="cover" transitionDur="2750">
                      <p166:blipFill xmlns:p166="http://schemas.microsoft.com/office/powerpoint/2016/6/main">
                        <a:blip r:embed="rId1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925237" cy="1443928"/>
                        </a:xfrm>
                        <a:prstGeom prst="rect">
                          <a:avLst/>
                        </a:prstGeom>
                        <a:ln w="28575">
                          <a:solidFill>
                            <a:schemeClr val="tx2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Slide Zoom 4">
                <a:hlinkClick r:id="rId14" action="ppaction://hlinksldjump"/>
                <a:extLst>
                  <a:ext uri="{FF2B5EF4-FFF2-40B4-BE49-F238E27FC236}">
                    <a16:creationId xmlns:a16="http://schemas.microsoft.com/office/drawing/2014/main" id="{4B55B83A-AD39-4F59-B4A8-5088ACE1323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7897" y="755142"/>
                <a:ext cx="1925237" cy="1443928"/>
              </a:xfrm>
              <a:prstGeom prst="rect">
                <a:avLst/>
              </a:prstGeom>
              <a:ln w="28575">
                <a:solidFill>
                  <a:schemeClr val="tx2"/>
                </a:solidFill>
              </a:ln>
            </p:spPr>
          </p:pic>
        </mc:Fallback>
      </mc:AlternateContent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E1F59C7-BE6D-4E68-9BB1-93FB5A113C6A}"/>
              </a:ext>
            </a:extLst>
          </p:cNvPr>
          <p:cNvSpPr/>
          <p:nvPr/>
        </p:nvSpPr>
        <p:spPr>
          <a:xfrm>
            <a:off x="5145588" y="83317"/>
            <a:ext cx="3911600" cy="3910208"/>
          </a:xfrm>
          <a:custGeom>
            <a:avLst/>
            <a:gdLst>
              <a:gd name="connsiteX0" fmla="*/ 3848100 w 3911600"/>
              <a:gd name="connsiteY0" fmla="*/ 3314700 h 3910208"/>
              <a:gd name="connsiteX1" fmla="*/ 3784600 w 3911600"/>
              <a:gd name="connsiteY1" fmla="*/ 3302000 h 3910208"/>
              <a:gd name="connsiteX2" fmla="*/ 3708400 w 3911600"/>
              <a:gd name="connsiteY2" fmla="*/ 3238500 h 3910208"/>
              <a:gd name="connsiteX3" fmla="*/ 3632200 w 3911600"/>
              <a:gd name="connsiteY3" fmla="*/ 3187700 h 3910208"/>
              <a:gd name="connsiteX4" fmla="*/ 3543300 w 3911600"/>
              <a:gd name="connsiteY4" fmla="*/ 3086100 h 3910208"/>
              <a:gd name="connsiteX5" fmla="*/ 3543300 w 3911600"/>
              <a:gd name="connsiteY5" fmla="*/ 2552700 h 3910208"/>
              <a:gd name="connsiteX6" fmla="*/ 3530600 w 3911600"/>
              <a:gd name="connsiteY6" fmla="*/ 2489200 h 3910208"/>
              <a:gd name="connsiteX7" fmla="*/ 3517900 w 3911600"/>
              <a:gd name="connsiteY7" fmla="*/ 2019300 h 3910208"/>
              <a:gd name="connsiteX8" fmla="*/ 3530600 w 3911600"/>
              <a:gd name="connsiteY8" fmla="*/ 1943100 h 3910208"/>
              <a:gd name="connsiteX9" fmla="*/ 3556000 w 3911600"/>
              <a:gd name="connsiteY9" fmla="*/ 1905000 h 3910208"/>
              <a:gd name="connsiteX10" fmla="*/ 3606800 w 3911600"/>
              <a:gd name="connsiteY10" fmla="*/ 1765300 h 3910208"/>
              <a:gd name="connsiteX11" fmla="*/ 3619500 w 3911600"/>
              <a:gd name="connsiteY11" fmla="*/ 1714500 h 3910208"/>
              <a:gd name="connsiteX12" fmla="*/ 3644900 w 3911600"/>
              <a:gd name="connsiteY12" fmla="*/ 1638300 h 3910208"/>
              <a:gd name="connsiteX13" fmla="*/ 3657600 w 3911600"/>
              <a:gd name="connsiteY13" fmla="*/ 1600200 h 3910208"/>
              <a:gd name="connsiteX14" fmla="*/ 3644900 w 3911600"/>
              <a:gd name="connsiteY14" fmla="*/ 1244600 h 3910208"/>
              <a:gd name="connsiteX15" fmla="*/ 3606800 w 3911600"/>
              <a:gd name="connsiteY15" fmla="*/ 1155700 h 3910208"/>
              <a:gd name="connsiteX16" fmla="*/ 3543300 w 3911600"/>
              <a:gd name="connsiteY16" fmla="*/ 1003300 h 3910208"/>
              <a:gd name="connsiteX17" fmla="*/ 3467100 w 3911600"/>
              <a:gd name="connsiteY17" fmla="*/ 965200 h 3910208"/>
              <a:gd name="connsiteX18" fmla="*/ 3429000 w 3911600"/>
              <a:gd name="connsiteY18" fmla="*/ 939800 h 3910208"/>
              <a:gd name="connsiteX19" fmla="*/ 3352800 w 3911600"/>
              <a:gd name="connsiteY19" fmla="*/ 914400 h 3910208"/>
              <a:gd name="connsiteX20" fmla="*/ 3314700 w 3911600"/>
              <a:gd name="connsiteY20" fmla="*/ 889000 h 3910208"/>
              <a:gd name="connsiteX21" fmla="*/ 3225800 w 3911600"/>
              <a:gd name="connsiteY21" fmla="*/ 876300 h 3910208"/>
              <a:gd name="connsiteX22" fmla="*/ 3149600 w 3911600"/>
              <a:gd name="connsiteY22" fmla="*/ 863600 h 3910208"/>
              <a:gd name="connsiteX23" fmla="*/ 2844800 w 3911600"/>
              <a:gd name="connsiteY23" fmla="*/ 876300 h 3910208"/>
              <a:gd name="connsiteX24" fmla="*/ 2755900 w 3911600"/>
              <a:gd name="connsiteY24" fmla="*/ 901700 h 3910208"/>
              <a:gd name="connsiteX25" fmla="*/ 2717800 w 3911600"/>
              <a:gd name="connsiteY25" fmla="*/ 927100 h 3910208"/>
              <a:gd name="connsiteX26" fmla="*/ 2667000 w 3911600"/>
              <a:gd name="connsiteY26" fmla="*/ 952500 h 3910208"/>
              <a:gd name="connsiteX27" fmla="*/ 2628900 w 3911600"/>
              <a:gd name="connsiteY27" fmla="*/ 977900 h 3910208"/>
              <a:gd name="connsiteX28" fmla="*/ 2552700 w 3911600"/>
              <a:gd name="connsiteY28" fmla="*/ 1016000 h 3910208"/>
              <a:gd name="connsiteX29" fmla="*/ 2501900 w 3911600"/>
              <a:gd name="connsiteY29" fmla="*/ 1054100 h 3910208"/>
              <a:gd name="connsiteX30" fmla="*/ 2476500 w 3911600"/>
              <a:gd name="connsiteY30" fmla="*/ 1092200 h 3910208"/>
              <a:gd name="connsiteX31" fmla="*/ 2438400 w 3911600"/>
              <a:gd name="connsiteY31" fmla="*/ 1104900 h 3910208"/>
              <a:gd name="connsiteX32" fmla="*/ 2413000 w 3911600"/>
              <a:gd name="connsiteY32" fmla="*/ 1066800 h 3910208"/>
              <a:gd name="connsiteX33" fmla="*/ 2374900 w 3911600"/>
              <a:gd name="connsiteY33" fmla="*/ 838200 h 3910208"/>
              <a:gd name="connsiteX34" fmla="*/ 2349500 w 3911600"/>
              <a:gd name="connsiteY34" fmla="*/ 736600 h 3910208"/>
              <a:gd name="connsiteX35" fmla="*/ 2336800 w 3911600"/>
              <a:gd name="connsiteY35" fmla="*/ 673100 h 3910208"/>
              <a:gd name="connsiteX36" fmla="*/ 2311400 w 3911600"/>
              <a:gd name="connsiteY36" fmla="*/ 622300 h 3910208"/>
              <a:gd name="connsiteX37" fmla="*/ 2298700 w 3911600"/>
              <a:gd name="connsiteY37" fmla="*/ 584200 h 3910208"/>
              <a:gd name="connsiteX38" fmla="*/ 2286000 w 3911600"/>
              <a:gd name="connsiteY38" fmla="*/ 533400 h 3910208"/>
              <a:gd name="connsiteX39" fmla="*/ 2260600 w 3911600"/>
              <a:gd name="connsiteY39" fmla="*/ 495300 h 3910208"/>
              <a:gd name="connsiteX40" fmla="*/ 2222500 w 3911600"/>
              <a:gd name="connsiteY40" fmla="*/ 469900 h 3910208"/>
              <a:gd name="connsiteX41" fmla="*/ 2184400 w 3911600"/>
              <a:gd name="connsiteY41" fmla="*/ 457200 h 3910208"/>
              <a:gd name="connsiteX42" fmla="*/ 2019300 w 3911600"/>
              <a:gd name="connsiteY42" fmla="*/ 431800 h 3910208"/>
              <a:gd name="connsiteX43" fmla="*/ 1943100 w 3911600"/>
              <a:gd name="connsiteY43" fmla="*/ 419100 h 3910208"/>
              <a:gd name="connsiteX44" fmla="*/ 1816100 w 3911600"/>
              <a:gd name="connsiteY44" fmla="*/ 444500 h 3910208"/>
              <a:gd name="connsiteX45" fmla="*/ 1778000 w 3911600"/>
              <a:gd name="connsiteY45" fmla="*/ 457200 h 3910208"/>
              <a:gd name="connsiteX46" fmla="*/ 1651000 w 3911600"/>
              <a:gd name="connsiteY46" fmla="*/ 520700 h 3910208"/>
              <a:gd name="connsiteX47" fmla="*/ 1612900 w 3911600"/>
              <a:gd name="connsiteY47" fmla="*/ 546100 h 3910208"/>
              <a:gd name="connsiteX48" fmla="*/ 1498600 w 3911600"/>
              <a:gd name="connsiteY48" fmla="*/ 584200 h 3910208"/>
              <a:gd name="connsiteX49" fmla="*/ 1358900 w 3911600"/>
              <a:gd name="connsiteY49" fmla="*/ 609600 h 3910208"/>
              <a:gd name="connsiteX50" fmla="*/ 1257300 w 3911600"/>
              <a:gd name="connsiteY50" fmla="*/ 622300 h 3910208"/>
              <a:gd name="connsiteX51" fmla="*/ 1143000 w 3911600"/>
              <a:gd name="connsiteY51" fmla="*/ 609600 h 3910208"/>
              <a:gd name="connsiteX52" fmla="*/ 1066800 w 3911600"/>
              <a:gd name="connsiteY52" fmla="*/ 596900 h 3910208"/>
              <a:gd name="connsiteX53" fmla="*/ 1028700 w 3911600"/>
              <a:gd name="connsiteY53" fmla="*/ 546100 h 3910208"/>
              <a:gd name="connsiteX54" fmla="*/ 990600 w 3911600"/>
              <a:gd name="connsiteY54" fmla="*/ 469900 h 3910208"/>
              <a:gd name="connsiteX55" fmla="*/ 952500 w 3911600"/>
              <a:gd name="connsiteY55" fmla="*/ 355600 h 3910208"/>
              <a:gd name="connsiteX56" fmla="*/ 939800 w 3911600"/>
              <a:gd name="connsiteY56" fmla="*/ 317500 h 3910208"/>
              <a:gd name="connsiteX57" fmla="*/ 914400 w 3911600"/>
              <a:gd name="connsiteY57" fmla="*/ 279400 h 3910208"/>
              <a:gd name="connsiteX58" fmla="*/ 901700 w 3911600"/>
              <a:gd name="connsiteY58" fmla="*/ 228600 h 3910208"/>
              <a:gd name="connsiteX59" fmla="*/ 863600 w 3911600"/>
              <a:gd name="connsiteY59" fmla="*/ 152400 h 3910208"/>
              <a:gd name="connsiteX60" fmla="*/ 825500 w 3911600"/>
              <a:gd name="connsiteY60" fmla="*/ 127000 h 3910208"/>
              <a:gd name="connsiteX61" fmla="*/ 774700 w 3911600"/>
              <a:gd name="connsiteY61" fmla="*/ 114300 h 3910208"/>
              <a:gd name="connsiteX62" fmla="*/ 736600 w 3911600"/>
              <a:gd name="connsiteY62" fmla="*/ 88900 h 3910208"/>
              <a:gd name="connsiteX63" fmla="*/ 520700 w 3911600"/>
              <a:gd name="connsiteY63" fmla="*/ 50800 h 3910208"/>
              <a:gd name="connsiteX64" fmla="*/ 444500 w 3911600"/>
              <a:gd name="connsiteY64" fmla="*/ 25400 h 3910208"/>
              <a:gd name="connsiteX65" fmla="*/ 368300 w 3911600"/>
              <a:gd name="connsiteY65" fmla="*/ 0 h 3910208"/>
              <a:gd name="connsiteX66" fmla="*/ 177800 w 3911600"/>
              <a:gd name="connsiteY66" fmla="*/ 12700 h 3910208"/>
              <a:gd name="connsiteX67" fmla="*/ 139700 w 3911600"/>
              <a:gd name="connsiteY67" fmla="*/ 38100 h 3910208"/>
              <a:gd name="connsiteX68" fmla="*/ 88900 w 3911600"/>
              <a:gd name="connsiteY68" fmla="*/ 50800 h 3910208"/>
              <a:gd name="connsiteX69" fmla="*/ 50800 w 3911600"/>
              <a:gd name="connsiteY69" fmla="*/ 76200 h 3910208"/>
              <a:gd name="connsiteX70" fmla="*/ 0 w 3911600"/>
              <a:gd name="connsiteY70" fmla="*/ 165100 h 3910208"/>
              <a:gd name="connsiteX71" fmla="*/ 12700 w 3911600"/>
              <a:gd name="connsiteY71" fmla="*/ 330200 h 3910208"/>
              <a:gd name="connsiteX72" fmla="*/ 50800 w 3911600"/>
              <a:gd name="connsiteY72" fmla="*/ 355600 h 3910208"/>
              <a:gd name="connsiteX73" fmla="*/ 139700 w 3911600"/>
              <a:gd name="connsiteY73" fmla="*/ 457200 h 3910208"/>
              <a:gd name="connsiteX74" fmla="*/ 165100 w 3911600"/>
              <a:gd name="connsiteY74" fmla="*/ 495300 h 3910208"/>
              <a:gd name="connsiteX75" fmla="*/ 215900 w 3911600"/>
              <a:gd name="connsiteY75" fmla="*/ 508000 h 3910208"/>
              <a:gd name="connsiteX76" fmla="*/ 254000 w 3911600"/>
              <a:gd name="connsiteY76" fmla="*/ 520700 h 3910208"/>
              <a:gd name="connsiteX77" fmla="*/ 304800 w 3911600"/>
              <a:gd name="connsiteY77" fmla="*/ 533400 h 3910208"/>
              <a:gd name="connsiteX78" fmla="*/ 381000 w 3911600"/>
              <a:gd name="connsiteY78" fmla="*/ 558800 h 3910208"/>
              <a:gd name="connsiteX79" fmla="*/ 457200 w 3911600"/>
              <a:gd name="connsiteY79" fmla="*/ 584200 h 3910208"/>
              <a:gd name="connsiteX80" fmla="*/ 495300 w 3911600"/>
              <a:gd name="connsiteY80" fmla="*/ 596900 h 3910208"/>
              <a:gd name="connsiteX81" fmla="*/ 609600 w 3911600"/>
              <a:gd name="connsiteY81" fmla="*/ 660400 h 3910208"/>
              <a:gd name="connsiteX82" fmla="*/ 673100 w 3911600"/>
              <a:gd name="connsiteY82" fmla="*/ 838200 h 3910208"/>
              <a:gd name="connsiteX83" fmla="*/ 660400 w 3911600"/>
              <a:gd name="connsiteY83" fmla="*/ 1016000 h 3910208"/>
              <a:gd name="connsiteX84" fmla="*/ 647700 w 3911600"/>
              <a:gd name="connsiteY84" fmla="*/ 1066800 h 3910208"/>
              <a:gd name="connsiteX85" fmla="*/ 635000 w 3911600"/>
              <a:gd name="connsiteY85" fmla="*/ 1104900 h 3910208"/>
              <a:gd name="connsiteX86" fmla="*/ 622300 w 3911600"/>
              <a:gd name="connsiteY86" fmla="*/ 1231900 h 3910208"/>
              <a:gd name="connsiteX87" fmla="*/ 635000 w 3911600"/>
              <a:gd name="connsiteY87" fmla="*/ 1371600 h 3910208"/>
              <a:gd name="connsiteX88" fmla="*/ 647700 w 3911600"/>
              <a:gd name="connsiteY88" fmla="*/ 1409700 h 3910208"/>
              <a:gd name="connsiteX89" fmla="*/ 736600 w 3911600"/>
              <a:gd name="connsiteY89" fmla="*/ 1524000 h 3910208"/>
              <a:gd name="connsiteX90" fmla="*/ 774700 w 3911600"/>
              <a:gd name="connsiteY90" fmla="*/ 1549400 h 3910208"/>
              <a:gd name="connsiteX91" fmla="*/ 889000 w 3911600"/>
              <a:gd name="connsiteY91" fmla="*/ 1587500 h 3910208"/>
              <a:gd name="connsiteX92" fmla="*/ 1054100 w 3911600"/>
              <a:gd name="connsiteY92" fmla="*/ 1574800 h 3910208"/>
              <a:gd name="connsiteX93" fmla="*/ 1143000 w 3911600"/>
              <a:gd name="connsiteY93" fmla="*/ 1536700 h 3910208"/>
              <a:gd name="connsiteX94" fmla="*/ 1257300 w 3911600"/>
              <a:gd name="connsiteY94" fmla="*/ 1473200 h 3910208"/>
              <a:gd name="connsiteX95" fmla="*/ 1333500 w 3911600"/>
              <a:gd name="connsiteY95" fmla="*/ 1409700 h 3910208"/>
              <a:gd name="connsiteX96" fmla="*/ 1409700 w 3911600"/>
              <a:gd name="connsiteY96" fmla="*/ 1358900 h 3910208"/>
              <a:gd name="connsiteX97" fmla="*/ 1435100 w 3911600"/>
              <a:gd name="connsiteY97" fmla="*/ 1320800 h 3910208"/>
              <a:gd name="connsiteX98" fmla="*/ 1460500 w 3911600"/>
              <a:gd name="connsiteY98" fmla="*/ 1270000 h 3910208"/>
              <a:gd name="connsiteX99" fmla="*/ 1511300 w 3911600"/>
              <a:gd name="connsiteY99" fmla="*/ 1282700 h 3910208"/>
              <a:gd name="connsiteX100" fmla="*/ 1536700 w 3911600"/>
              <a:gd name="connsiteY100" fmla="*/ 1320800 h 3910208"/>
              <a:gd name="connsiteX101" fmla="*/ 1549400 w 3911600"/>
              <a:gd name="connsiteY101" fmla="*/ 1371600 h 3910208"/>
              <a:gd name="connsiteX102" fmla="*/ 1574800 w 3911600"/>
              <a:gd name="connsiteY102" fmla="*/ 1460500 h 3910208"/>
              <a:gd name="connsiteX103" fmla="*/ 1587500 w 3911600"/>
              <a:gd name="connsiteY103" fmla="*/ 1549400 h 3910208"/>
              <a:gd name="connsiteX104" fmla="*/ 1600200 w 3911600"/>
              <a:gd name="connsiteY104" fmla="*/ 2120900 h 3910208"/>
              <a:gd name="connsiteX105" fmla="*/ 1612900 w 3911600"/>
              <a:gd name="connsiteY105" fmla="*/ 2159000 h 3910208"/>
              <a:gd name="connsiteX106" fmla="*/ 1701800 w 3911600"/>
              <a:gd name="connsiteY106" fmla="*/ 2235200 h 3910208"/>
              <a:gd name="connsiteX107" fmla="*/ 1752600 w 3911600"/>
              <a:gd name="connsiteY107" fmla="*/ 2260600 h 3910208"/>
              <a:gd name="connsiteX108" fmla="*/ 1866900 w 3911600"/>
              <a:gd name="connsiteY108" fmla="*/ 2273300 h 3910208"/>
              <a:gd name="connsiteX109" fmla="*/ 2120900 w 3911600"/>
              <a:gd name="connsiteY109" fmla="*/ 2260600 h 3910208"/>
              <a:gd name="connsiteX110" fmla="*/ 2159000 w 3911600"/>
              <a:gd name="connsiteY110" fmla="*/ 2247900 h 3910208"/>
              <a:gd name="connsiteX111" fmla="*/ 2247900 w 3911600"/>
              <a:gd name="connsiteY111" fmla="*/ 2197100 h 3910208"/>
              <a:gd name="connsiteX112" fmla="*/ 2324100 w 3911600"/>
              <a:gd name="connsiteY112" fmla="*/ 2171700 h 3910208"/>
              <a:gd name="connsiteX113" fmla="*/ 2489200 w 3911600"/>
              <a:gd name="connsiteY113" fmla="*/ 2184400 h 3910208"/>
              <a:gd name="connsiteX114" fmla="*/ 2540000 w 3911600"/>
              <a:gd name="connsiteY114" fmla="*/ 2247900 h 3910208"/>
              <a:gd name="connsiteX115" fmla="*/ 2641600 w 3911600"/>
              <a:gd name="connsiteY115" fmla="*/ 2387600 h 3910208"/>
              <a:gd name="connsiteX116" fmla="*/ 2667000 w 3911600"/>
              <a:gd name="connsiteY116" fmla="*/ 2743200 h 3910208"/>
              <a:gd name="connsiteX117" fmla="*/ 2679700 w 3911600"/>
              <a:gd name="connsiteY117" fmla="*/ 2832100 h 3910208"/>
              <a:gd name="connsiteX118" fmla="*/ 2717800 w 3911600"/>
              <a:gd name="connsiteY118" fmla="*/ 3149600 h 3910208"/>
              <a:gd name="connsiteX119" fmla="*/ 2743200 w 3911600"/>
              <a:gd name="connsiteY119" fmla="*/ 3238500 h 3910208"/>
              <a:gd name="connsiteX120" fmla="*/ 2806700 w 3911600"/>
              <a:gd name="connsiteY120" fmla="*/ 3314700 h 3910208"/>
              <a:gd name="connsiteX121" fmla="*/ 2819400 w 3911600"/>
              <a:gd name="connsiteY121" fmla="*/ 3352800 h 3910208"/>
              <a:gd name="connsiteX122" fmla="*/ 2844800 w 3911600"/>
              <a:gd name="connsiteY122" fmla="*/ 3390900 h 3910208"/>
              <a:gd name="connsiteX123" fmla="*/ 2857500 w 3911600"/>
              <a:gd name="connsiteY123" fmla="*/ 3429000 h 3910208"/>
              <a:gd name="connsiteX124" fmla="*/ 2895600 w 3911600"/>
              <a:gd name="connsiteY124" fmla="*/ 3467100 h 3910208"/>
              <a:gd name="connsiteX125" fmla="*/ 2908300 w 3911600"/>
              <a:gd name="connsiteY125" fmla="*/ 3505200 h 3910208"/>
              <a:gd name="connsiteX126" fmla="*/ 2921000 w 3911600"/>
              <a:gd name="connsiteY126" fmla="*/ 3556000 h 3910208"/>
              <a:gd name="connsiteX127" fmla="*/ 2959100 w 3911600"/>
              <a:gd name="connsiteY127" fmla="*/ 3594100 h 3910208"/>
              <a:gd name="connsiteX128" fmla="*/ 2971800 w 3911600"/>
              <a:gd name="connsiteY128" fmla="*/ 3632200 h 3910208"/>
              <a:gd name="connsiteX129" fmla="*/ 3048000 w 3911600"/>
              <a:gd name="connsiteY129" fmla="*/ 3721100 h 3910208"/>
              <a:gd name="connsiteX130" fmla="*/ 3086100 w 3911600"/>
              <a:gd name="connsiteY130" fmla="*/ 3746500 h 3910208"/>
              <a:gd name="connsiteX131" fmla="*/ 3136900 w 3911600"/>
              <a:gd name="connsiteY131" fmla="*/ 3759200 h 3910208"/>
              <a:gd name="connsiteX132" fmla="*/ 3225800 w 3911600"/>
              <a:gd name="connsiteY132" fmla="*/ 3797300 h 3910208"/>
              <a:gd name="connsiteX133" fmla="*/ 3263900 w 3911600"/>
              <a:gd name="connsiteY133" fmla="*/ 3822700 h 3910208"/>
              <a:gd name="connsiteX134" fmla="*/ 3340100 w 3911600"/>
              <a:gd name="connsiteY134" fmla="*/ 3848100 h 3910208"/>
              <a:gd name="connsiteX135" fmla="*/ 3378200 w 3911600"/>
              <a:gd name="connsiteY135" fmla="*/ 3860800 h 3910208"/>
              <a:gd name="connsiteX136" fmla="*/ 3416300 w 3911600"/>
              <a:gd name="connsiteY136" fmla="*/ 3873500 h 3910208"/>
              <a:gd name="connsiteX137" fmla="*/ 3886200 w 3911600"/>
              <a:gd name="connsiteY137" fmla="*/ 3784600 h 3910208"/>
              <a:gd name="connsiteX138" fmla="*/ 3911600 w 3911600"/>
              <a:gd name="connsiteY138" fmla="*/ 3670300 h 3910208"/>
              <a:gd name="connsiteX139" fmla="*/ 3898900 w 3911600"/>
              <a:gd name="connsiteY139" fmla="*/ 3378200 h 3910208"/>
              <a:gd name="connsiteX140" fmla="*/ 3848100 w 3911600"/>
              <a:gd name="connsiteY140" fmla="*/ 3314700 h 3910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3911600" h="3910208">
                <a:moveTo>
                  <a:pt x="3848100" y="3314700"/>
                </a:moveTo>
                <a:cubicBezTo>
                  <a:pt x="3829050" y="3302000"/>
                  <a:pt x="3804811" y="3309579"/>
                  <a:pt x="3784600" y="3302000"/>
                </a:cubicBezTo>
                <a:cubicBezTo>
                  <a:pt x="3747042" y="3287916"/>
                  <a:pt x="3739070" y="3262354"/>
                  <a:pt x="3708400" y="3238500"/>
                </a:cubicBezTo>
                <a:cubicBezTo>
                  <a:pt x="3684303" y="3219758"/>
                  <a:pt x="3632200" y="3187700"/>
                  <a:pt x="3632200" y="3187700"/>
                </a:cubicBezTo>
                <a:cubicBezTo>
                  <a:pt x="3572933" y="3098800"/>
                  <a:pt x="3606800" y="3128433"/>
                  <a:pt x="3543300" y="3086100"/>
                </a:cubicBezTo>
                <a:cubicBezTo>
                  <a:pt x="3554248" y="2812389"/>
                  <a:pt x="3565373" y="2795503"/>
                  <a:pt x="3543300" y="2552700"/>
                </a:cubicBezTo>
                <a:cubicBezTo>
                  <a:pt x="3541346" y="2531203"/>
                  <a:pt x="3534833" y="2510367"/>
                  <a:pt x="3530600" y="2489200"/>
                </a:cubicBezTo>
                <a:cubicBezTo>
                  <a:pt x="3506070" y="2207106"/>
                  <a:pt x="3494578" y="2252515"/>
                  <a:pt x="3517900" y="2019300"/>
                </a:cubicBezTo>
                <a:cubicBezTo>
                  <a:pt x="3520462" y="1993677"/>
                  <a:pt x="3522457" y="1967529"/>
                  <a:pt x="3530600" y="1943100"/>
                </a:cubicBezTo>
                <a:cubicBezTo>
                  <a:pt x="3535427" y="1928620"/>
                  <a:pt x="3549174" y="1918652"/>
                  <a:pt x="3556000" y="1905000"/>
                </a:cubicBezTo>
                <a:cubicBezTo>
                  <a:pt x="3568625" y="1879750"/>
                  <a:pt x="3600873" y="1789009"/>
                  <a:pt x="3606800" y="1765300"/>
                </a:cubicBezTo>
                <a:cubicBezTo>
                  <a:pt x="3611033" y="1748367"/>
                  <a:pt x="3614484" y="1731218"/>
                  <a:pt x="3619500" y="1714500"/>
                </a:cubicBezTo>
                <a:cubicBezTo>
                  <a:pt x="3627193" y="1688855"/>
                  <a:pt x="3636433" y="1663700"/>
                  <a:pt x="3644900" y="1638300"/>
                </a:cubicBezTo>
                <a:lnTo>
                  <a:pt x="3657600" y="1600200"/>
                </a:lnTo>
                <a:cubicBezTo>
                  <a:pt x="3653367" y="1481667"/>
                  <a:pt x="3652299" y="1362978"/>
                  <a:pt x="3644900" y="1244600"/>
                </a:cubicBezTo>
                <a:cubicBezTo>
                  <a:pt x="3640316" y="1171248"/>
                  <a:pt x="3631548" y="1215095"/>
                  <a:pt x="3606800" y="1155700"/>
                </a:cubicBezTo>
                <a:cubicBezTo>
                  <a:pt x="3590279" y="1116049"/>
                  <a:pt x="3580942" y="1040942"/>
                  <a:pt x="3543300" y="1003300"/>
                </a:cubicBezTo>
                <a:cubicBezTo>
                  <a:pt x="3506904" y="966904"/>
                  <a:pt x="3508417" y="985858"/>
                  <a:pt x="3467100" y="965200"/>
                </a:cubicBezTo>
                <a:cubicBezTo>
                  <a:pt x="3453448" y="958374"/>
                  <a:pt x="3442948" y="945999"/>
                  <a:pt x="3429000" y="939800"/>
                </a:cubicBezTo>
                <a:cubicBezTo>
                  <a:pt x="3404534" y="928926"/>
                  <a:pt x="3375077" y="929252"/>
                  <a:pt x="3352800" y="914400"/>
                </a:cubicBezTo>
                <a:cubicBezTo>
                  <a:pt x="3340100" y="905933"/>
                  <a:pt x="3329320" y="893386"/>
                  <a:pt x="3314700" y="889000"/>
                </a:cubicBezTo>
                <a:cubicBezTo>
                  <a:pt x="3286028" y="880398"/>
                  <a:pt x="3255386" y="880852"/>
                  <a:pt x="3225800" y="876300"/>
                </a:cubicBezTo>
                <a:cubicBezTo>
                  <a:pt x="3200349" y="872384"/>
                  <a:pt x="3175000" y="867833"/>
                  <a:pt x="3149600" y="863600"/>
                </a:cubicBezTo>
                <a:cubicBezTo>
                  <a:pt x="3048000" y="867833"/>
                  <a:pt x="2946230" y="869055"/>
                  <a:pt x="2844800" y="876300"/>
                </a:cubicBezTo>
                <a:cubicBezTo>
                  <a:pt x="2835305" y="876978"/>
                  <a:pt x="2768918" y="895191"/>
                  <a:pt x="2755900" y="901700"/>
                </a:cubicBezTo>
                <a:cubicBezTo>
                  <a:pt x="2742248" y="908526"/>
                  <a:pt x="2731052" y="919527"/>
                  <a:pt x="2717800" y="927100"/>
                </a:cubicBezTo>
                <a:cubicBezTo>
                  <a:pt x="2701362" y="936493"/>
                  <a:pt x="2683438" y="943107"/>
                  <a:pt x="2667000" y="952500"/>
                </a:cubicBezTo>
                <a:cubicBezTo>
                  <a:pt x="2653748" y="960073"/>
                  <a:pt x="2642552" y="971074"/>
                  <a:pt x="2628900" y="977900"/>
                </a:cubicBezTo>
                <a:cubicBezTo>
                  <a:pt x="2545021" y="1019840"/>
                  <a:pt x="2637625" y="955339"/>
                  <a:pt x="2552700" y="1016000"/>
                </a:cubicBezTo>
                <a:cubicBezTo>
                  <a:pt x="2535476" y="1028303"/>
                  <a:pt x="2516867" y="1039133"/>
                  <a:pt x="2501900" y="1054100"/>
                </a:cubicBezTo>
                <a:cubicBezTo>
                  <a:pt x="2491107" y="1064893"/>
                  <a:pt x="2488419" y="1082665"/>
                  <a:pt x="2476500" y="1092200"/>
                </a:cubicBezTo>
                <a:cubicBezTo>
                  <a:pt x="2466047" y="1100563"/>
                  <a:pt x="2451100" y="1100667"/>
                  <a:pt x="2438400" y="1104900"/>
                </a:cubicBezTo>
                <a:cubicBezTo>
                  <a:pt x="2429933" y="1092200"/>
                  <a:pt x="2417827" y="1081280"/>
                  <a:pt x="2413000" y="1066800"/>
                </a:cubicBezTo>
                <a:cubicBezTo>
                  <a:pt x="2383268" y="977605"/>
                  <a:pt x="2387997" y="929877"/>
                  <a:pt x="2374900" y="838200"/>
                </a:cubicBezTo>
                <a:cubicBezTo>
                  <a:pt x="2359297" y="728976"/>
                  <a:pt x="2369198" y="815394"/>
                  <a:pt x="2349500" y="736600"/>
                </a:cubicBezTo>
                <a:cubicBezTo>
                  <a:pt x="2344265" y="715659"/>
                  <a:pt x="2343626" y="693578"/>
                  <a:pt x="2336800" y="673100"/>
                </a:cubicBezTo>
                <a:cubicBezTo>
                  <a:pt x="2330813" y="655139"/>
                  <a:pt x="2318858" y="639701"/>
                  <a:pt x="2311400" y="622300"/>
                </a:cubicBezTo>
                <a:cubicBezTo>
                  <a:pt x="2306127" y="609995"/>
                  <a:pt x="2302378" y="597072"/>
                  <a:pt x="2298700" y="584200"/>
                </a:cubicBezTo>
                <a:cubicBezTo>
                  <a:pt x="2293905" y="567417"/>
                  <a:pt x="2292876" y="549443"/>
                  <a:pt x="2286000" y="533400"/>
                </a:cubicBezTo>
                <a:cubicBezTo>
                  <a:pt x="2279987" y="519371"/>
                  <a:pt x="2271393" y="506093"/>
                  <a:pt x="2260600" y="495300"/>
                </a:cubicBezTo>
                <a:cubicBezTo>
                  <a:pt x="2249807" y="484507"/>
                  <a:pt x="2236152" y="476726"/>
                  <a:pt x="2222500" y="469900"/>
                </a:cubicBezTo>
                <a:cubicBezTo>
                  <a:pt x="2210526" y="463913"/>
                  <a:pt x="2197272" y="460878"/>
                  <a:pt x="2184400" y="457200"/>
                </a:cubicBezTo>
                <a:cubicBezTo>
                  <a:pt x="2108291" y="435455"/>
                  <a:pt x="2124854" y="445874"/>
                  <a:pt x="2019300" y="431800"/>
                </a:cubicBezTo>
                <a:cubicBezTo>
                  <a:pt x="1993776" y="428397"/>
                  <a:pt x="1968500" y="423333"/>
                  <a:pt x="1943100" y="419100"/>
                </a:cubicBezTo>
                <a:cubicBezTo>
                  <a:pt x="1883223" y="429080"/>
                  <a:pt x="1869147" y="429344"/>
                  <a:pt x="1816100" y="444500"/>
                </a:cubicBezTo>
                <a:cubicBezTo>
                  <a:pt x="1803228" y="448178"/>
                  <a:pt x="1789702" y="450699"/>
                  <a:pt x="1778000" y="457200"/>
                </a:cubicBezTo>
                <a:cubicBezTo>
                  <a:pt x="1654287" y="525930"/>
                  <a:pt x="1750278" y="495880"/>
                  <a:pt x="1651000" y="520700"/>
                </a:cubicBezTo>
                <a:cubicBezTo>
                  <a:pt x="1638300" y="529167"/>
                  <a:pt x="1626989" y="540229"/>
                  <a:pt x="1612900" y="546100"/>
                </a:cubicBezTo>
                <a:cubicBezTo>
                  <a:pt x="1575828" y="561547"/>
                  <a:pt x="1537981" y="576324"/>
                  <a:pt x="1498600" y="584200"/>
                </a:cubicBezTo>
                <a:cubicBezTo>
                  <a:pt x="1443902" y="595140"/>
                  <a:pt x="1415770" y="601476"/>
                  <a:pt x="1358900" y="609600"/>
                </a:cubicBezTo>
                <a:cubicBezTo>
                  <a:pt x="1325113" y="614427"/>
                  <a:pt x="1291167" y="618067"/>
                  <a:pt x="1257300" y="622300"/>
                </a:cubicBezTo>
                <a:cubicBezTo>
                  <a:pt x="1219200" y="618067"/>
                  <a:pt x="1180998" y="614666"/>
                  <a:pt x="1143000" y="609600"/>
                </a:cubicBezTo>
                <a:cubicBezTo>
                  <a:pt x="1117476" y="606197"/>
                  <a:pt x="1089310" y="609405"/>
                  <a:pt x="1066800" y="596900"/>
                </a:cubicBezTo>
                <a:cubicBezTo>
                  <a:pt x="1048297" y="586621"/>
                  <a:pt x="1041400" y="563033"/>
                  <a:pt x="1028700" y="546100"/>
                </a:cubicBezTo>
                <a:cubicBezTo>
                  <a:pt x="982383" y="407149"/>
                  <a:pt x="1056252" y="617616"/>
                  <a:pt x="990600" y="469900"/>
                </a:cubicBezTo>
                <a:lnTo>
                  <a:pt x="952500" y="355600"/>
                </a:lnTo>
                <a:cubicBezTo>
                  <a:pt x="948267" y="342900"/>
                  <a:pt x="947226" y="328639"/>
                  <a:pt x="939800" y="317500"/>
                </a:cubicBezTo>
                <a:lnTo>
                  <a:pt x="914400" y="279400"/>
                </a:lnTo>
                <a:cubicBezTo>
                  <a:pt x="910167" y="262467"/>
                  <a:pt x="906495" y="245383"/>
                  <a:pt x="901700" y="228600"/>
                </a:cubicBezTo>
                <a:cubicBezTo>
                  <a:pt x="893437" y="199678"/>
                  <a:pt x="885864" y="174664"/>
                  <a:pt x="863600" y="152400"/>
                </a:cubicBezTo>
                <a:cubicBezTo>
                  <a:pt x="852807" y="141607"/>
                  <a:pt x="839529" y="133013"/>
                  <a:pt x="825500" y="127000"/>
                </a:cubicBezTo>
                <a:cubicBezTo>
                  <a:pt x="809457" y="120124"/>
                  <a:pt x="791633" y="118533"/>
                  <a:pt x="774700" y="114300"/>
                </a:cubicBezTo>
                <a:cubicBezTo>
                  <a:pt x="762000" y="105833"/>
                  <a:pt x="750548" y="95099"/>
                  <a:pt x="736600" y="88900"/>
                </a:cubicBezTo>
                <a:cubicBezTo>
                  <a:pt x="653931" y="52158"/>
                  <a:pt x="620892" y="59908"/>
                  <a:pt x="520700" y="50800"/>
                </a:cubicBezTo>
                <a:lnTo>
                  <a:pt x="444500" y="25400"/>
                </a:lnTo>
                <a:lnTo>
                  <a:pt x="368300" y="0"/>
                </a:lnTo>
                <a:cubicBezTo>
                  <a:pt x="304800" y="4233"/>
                  <a:pt x="240575" y="2237"/>
                  <a:pt x="177800" y="12700"/>
                </a:cubicBezTo>
                <a:cubicBezTo>
                  <a:pt x="162744" y="15209"/>
                  <a:pt x="153729" y="32087"/>
                  <a:pt x="139700" y="38100"/>
                </a:cubicBezTo>
                <a:cubicBezTo>
                  <a:pt x="123657" y="44976"/>
                  <a:pt x="105833" y="46567"/>
                  <a:pt x="88900" y="50800"/>
                </a:cubicBezTo>
                <a:cubicBezTo>
                  <a:pt x="76200" y="59267"/>
                  <a:pt x="61593" y="65407"/>
                  <a:pt x="50800" y="76200"/>
                </a:cubicBezTo>
                <a:cubicBezTo>
                  <a:pt x="32849" y="94151"/>
                  <a:pt x="9961" y="145178"/>
                  <a:pt x="0" y="165100"/>
                </a:cubicBezTo>
                <a:cubicBezTo>
                  <a:pt x="4233" y="220133"/>
                  <a:pt x="-1522" y="276868"/>
                  <a:pt x="12700" y="330200"/>
                </a:cubicBezTo>
                <a:cubicBezTo>
                  <a:pt x="16633" y="344948"/>
                  <a:pt x="40749" y="344113"/>
                  <a:pt x="50800" y="355600"/>
                </a:cubicBezTo>
                <a:cubicBezTo>
                  <a:pt x="154517" y="474133"/>
                  <a:pt x="53975" y="400050"/>
                  <a:pt x="139700" y="457200"/>
                </a:cubicBezTo>
                <a:cubicBezTo>
                  <a:pt x="148167" y="469900"/>
                  <a:pt x="152400" y="486833"/>
                  <a:pt x="165100" y="495300"/>
                </a:cubicBezTo>
                <a:cubicBezTo>
                  <a:pt x="179623" y="504982"/>
                  <a:pt x="199117" y="503205"/>
                  <a:pt x="215900" y="508000"/>
                </a:cubicBezTo>
                <a:cubicBezTo>
                  <a:pt x="228772" y="511678"/>
                  <a:pt x="241128" y="517022"/>
                  <a:pt x="254000" y="520700"/>
                </a:cubicBezTo>
                <a:cubicBezTo>
                  <a:pt x="270783" y="525495"/>
                  <a:pt x="288082" y="528384"/>
                  <a:pt x="304800" y="533400"/>
                </a:cubicBezTo>
                <a:cubicBezTo>
                  <a:pt x="330445" y="541093"/>
                  <a:pt x="355600" y="550333"/>
                  <a:pt x="381000" y="558800"/>
                </a:cubicBezTo>
                <a:lnTo>
                  <a:pt x="457200" y="584200"/>
                </a:lnTo>
                <a:cubicBezTo>
                  <a:pt x="469900" y="588433"/>
                  <a:pt x="484161" y="589474"/>
                  <a:pt x="495300" y="596900"/>
                </a:cubicBezTo>
                <a:cubicBezTo>
                  <a:pt x="582639" y="655126"/>
                  <a:pt x="542540" y="638047"/>
                  <a:pt x="609600" y="660400"/>
                </a:cubicBezTo>
                <a:cubicBezTo>
                  <a:pt x="691190" y="721593"/>
                  <a:pt x="673100" y="688383"/>
                  <a:pt x="673100" y="838200"/>
                </a:cubicBezTo>
                <a:cubicBezTo>
                  <a:pt x="673100" y="897618"/>
                  <a:pt x="660400" y="1016000"/>
                  <a:pt x="660400" y="1016000"/>
                </a:cubicBezTo>
                <a:cubicBezTo>
                  <a:pt x="656167" y="1032933"/>
                  <a:pt x="652495" y="1050017"/>
                  <a:pt x="647700" y="1066800"/>
                </a:cubicBezTo>
                <a:cubicBezTo>
                  <a:pt x="644022" y="1079672"/>
                  <a:pt x="637036" y="1091669"/>
                  <a:pt x="635000" y="1104900"/>
                </a:cubicBezTo>
                <a:cubicBezTo>
                  <a:pt x="628531" y="1146950"/>
                  <a:pt x="626533" y="1189567"/>
                  <a:pt x="622300" y="1231900"/>
                </a:cubicBezTo>
                <a:cubicBezTo>
                  <a:pt x="626533" y="1278467"/>
                  <a:pt x="628387" y="1325311"/>
                  <a:pt x="635000" y="1371600"/>
                </a:cubicBezTo>
                <a:cubicBezTo>
                  <a:pt x="636893" y="1384852"/>
                  <a:pt x="641199" y="1397998"/>
                  <a:pt x="647700" y="1409700"/>
                </a:cubicBezTo>
                <a:cubicBezTo>
                  <a:pt x="672115" y="1453646"/>
                  <a:pt x="698300" y="1492083"/>
                  <a:pt x="736600" y="1524000"/>
                </a:cubicBezTo>
                <a:cubicBezTo>
                  <a:pt x="748326" y="1533771"/>
                  <a:pt x="761048" y="1542574"/>
                  <a:pt x="774700" y="1549400"/>
                </a:cubicBezTo>
                <a:cubicBezTo>
                  <a:pt x="822524" y="1573312"/>
                  <a:pt x="840494" y="1575373"/>
                  <a:pt x="889000" y="1587500"/>
                </a:cubicBezTo>
                <a:cubicBezTo>
                  <a:pt x="944033" y="1583267"/>
                  <a:pt x="999330" y="1581646"/>
                  <a:pt x="1054100" y="1574800"/>
                </a:cubicBezTo>
                <a:cubicBezTo>
                  <a:pt x="1082132" y="1571296"/>
                  <a:pt x="1119865" y="1546615"/>
                  <a:pt x="1143000" y="1536700"/>
                </a:cubicBezTo>
                <a:cubicBezTo>
                  <a:pt x="1236885" y="1496464"/>
                  <a:pt x="1108793" y="1572205"/>
                  <a:pt x="1257300" y="1473200"/>
                </a:cubicBezTo>
                <a:cubicBezTo>
                  <a:pt x="1393446" y="1382436"/>
                  <a:pt x="1186821" y="1523783"/>
                  <a:pt x="1333500" y="1409700"/>
                </a:cubicBezTo>
                <a:cubicBezTo>
                  <a:pt x="1357597" y="1390958"/>
                  <a:pt x="1409700" y="1358900"/>
                  <a:pt x="1409700" y="1358900"/>
                </a:cubicBezTo>
                <a:cubicBezTo>
                  <a:pt x="1418167" y="1346200"/>
                  <a:pt x="1427527" y="1334052"/>
                  <a:pt x="1435100" y="1320800"/>
                </a:cubicBezTo>
                <a:cubicBezTo>
                  <a:pt x="1444493" y="1304362"/>
                  <a:pt x="1443567" y="1278467"/>
                  <a:pt x="1460500" y="1270000"/>
                </a:cubicBezTo>
                <a:cubicBezTo>
                  <a:pt x="1476112" y="1262194"/>
                  <a:pt x="1494367" y="1278467"/>
                  <a:pt x="1511300" y="1282700"/>
                </a:cubicBezTo>
                <a:cubicBezTo>
                  <a:pt x="1519767" y="1295400"/>
                  <a:pt x="1530687" y="1306771"/>
                  <a:pt x="1536700" y="1320800"/>
                </a:cubicBezTo>
                <a:cubicBezTo>
                  <a:pt x="1543576" y="1336843"/>
                  <a:pt x="1544605" y="1354817"/>
                  <a:pt x="1549400" y="1371600"/>
                </a:cubicBezTo>
                <a:cubicBezTo>
                  <a:pt x="1563002" y="1419205"/>
                  <a:pt x="1564874" y="1405909"/>
                  <a:pt x="1574800" y="1460500"/>
                </a:cubicBezTo>
                <a:cubicBezTo>
                  <a:pt x="1580155" y="1489951"/>
                  <a:pt x="1583267" y="1519767"/>
                  <a:pt x="1587500" y="1549400"/>
                </a:cubicBezTo>
                <a:cubicBezTo>
                  <a:pt x="1591733" y="1739900"/>
                  <a:pt x="1592267" y="1930518"/>
                  <a:pt x="1600200" y="2120900"/>
                </a:cubicBezTo>
                <a:cubicBezTo>
                  <a:pt x="1600757" y="2134275"/>
                  <a:pt x="1605474" y="2147861"/>
                  <a:pt x="1612900" y="2159000"/>
                </a:cubicBezTo>
                <a:cubicBezTo>
                  <a:pt x="1627743" y="2181265"/>
                  <a:pt x="1681679" y="2222624"/>
                  <a:pt x="1701800" y="2235200"/>
                </a:cubicBezTo>
                <a:cubicBezTo>
                  <a:pt x="1717854" y="2245234"/>
                  <a:pt x="1734153" y="2256343"/>
                  <a:pt x="1752600" y="2260600"/>
                </a:cubicBezTo>
                <a:cubicBezTo>
                  <a:pt x="1789953" y="2269220"/>
                  <a:pt x="1828800" y="2269067"/>
                  <a:pt x="1866900" y="2273300"/>
                </a:cubicBezTo>
                <a:cubicBezTo>
                  <a:pt x="1951567" y="2269067"/>
                  <a:pt x="2036446" y="2267944"/>
                  <a:pt x="2120900" y="2260600"/>
                </a:cubicBezTo>
                <a:cubicBezTo>
                  <a:pt x="2134237" y="2259440"/>
                  <a:pt x="2147861" y="2255326"/>
                  <a:pt x="2159000" y="2247900"/>
                </a:cubicBezTo>
                <a:cubicBezTo>
                  <a:pt x="2264872" y="2177319"/>
                  <a:pt x="2125808" y="2233728"/>
                  <a:pt x="2247900" y="2197100"/>
                </a:cubicBezTo>
                <a:cubicBezTo>
                  <a:pt x="2273545" y="2189407"/>
                  <a:pt x="2324100" y="2171700"/>
                  <a:pt x="2324100" y="2171700"/>
                </a:cubicBezTo>
                <a:cubicBezTo>
                  <a:pt x="2379133" y="2175933"/>
                  <a:pt x="2434949" y="2174228"/>
                  <a:pt x="2489200" y="2184400"/>
                </a:cubicBezTo>
                <a:cubicBezTo>
                  <a:pt x="2534659" y="2192924"/>
                  <a:pt x="2525788" y="2216634"/>
                  <a:pt x="2540000" y="2247900"/>
                </a:cubicBezTo>
                <a:cubicBezTo>
                  <a:pt x="2591953" y="2362198"/>
                  <a:pt x="2565156" y="2330267"/>
                  <a:pt x="2641600" y="2387600"/>
                </a:cubicBezTo>
                <a:cubicBezTo>
                  <a:pt x="2680666" y="2543866"/>
                  <a:pt x="2643649" y="2381264"/>
                  <a:pt x="2667000" y="2743200"/>
                </a:cubicBezTo>
                <a:cubicBezTo>
                  <a:pt x="2668927" y="2773072"/>
                  <a:pt x="2675467" y="2802467"/>
                  <a:pt x="2679700" y="2832100"/>
                </a:cubicBezTo>
                <a:cubicBezTo>
                  <a:pt x="2694450" y="3082849"/>
                  <a:pt x="2674915" y="2978061"/>
                  <a:pt x="2717800" y="3149600"/>
                </a:cubicBezTo>
                <a:cubicBezTo>
                  <a:pt x="2719494" y="3156374"/>
                  <a:pt x="2735912" y="3227568"/>
                  <a:pt x="2743200" y="3238500"/>
                </a:cubicBezTo>
                <a:cubicBezTo>
                  <a:pt x="2799375" y="3322762"/>
                  <a:pt x="2765149" y="3231598"/>
                  <a:pt x="2806700" y="3314700"/>
                </a:cubicBezTo>
                <a:cubicBezTo>
                  <a:pt x="2812687" y="3326674"/>
                  <a:pt x="2813413" y="3340826"/>
                  <a:pt x="2819400" y="3352800"/>
                </a:cubicBezTo>
                <a:cubicBezTo>
                  <a:pt x="2826226" y="3366452"/>
                  <a:pt x="2837974" y="3377248"/>
                  <a:pt x="2844800" y="3390900"/>
                </a:cubicBezTo>
                <a:cubicBezTo>
                  <a:pt x="2850787" y="3402874"/>
                  <a:pt x="2850074" y="3417861"/>
                  <a:pt x="2857500" y="3429000"/>
                </a:cubicBezTo>
                <a:cubicBezTo>
                  <a:pt x="2867463" y="3443944"/>
                  <a:pt x="2882900" y="3454400"/>
                  <a:pt x="2895600" y="3467100"/>
                </a:cubicBezTo>
                <a:cubicBezTo>
                  <a:pt x="2899833" y="3479800"/>
                  <a:pt x="2904622" y="3492328"/>
                  <a:pt x="2908300" y="3505200"/>
                </a:cubicBezTo>
                <a:cubicBezTo>
                  <a:pt x="2913095" y="3521983"/>
                  <a:pt x="2912340" y="3540845"/>
                  <a:pt x="2921000" y="3556000"/>
                </a:cubicBezTo>
                <a:cubicBezTo>
                  <a:pt x="2929911" y="3571594"/>
                  <a:pt x="2946400" y="3581400"/>
                  <a:pt x="2959100" y="3594100"/>
                </a:cubicBezTo>
                <a:cubicBezTo>
                  <a:pt x="2963333" y="3606800"/>
                  <a:pt x="2965158" y="3620577"/>
                  <a:pt x="2971800" y="3632200"/>
                </a:cubicBezTo>
                <a:cubicBezTo>
                  <a:pt x="2987089" y="3658956"/>
                  <a:pt x="3023433" y="3700627"/>
                  <a:pt x="3048000" y="3721100"/>
                </a:cubicBezTo>
                <a:cubicBezTo>
                  <a:pt x="3059726" y="3730871"/>
                  <a:pt x="3072071" y="3740487"/>
                  <a:pt x="3086100" y="3746500"/>
                </a:cubicBezTo>
                <a:cubicBezTo>
                  <a:pt x="3102143" y="3753376"/>
                  <a:pt x="3119967" y="3754967"/>
                  <a:pt x="3136900" y="3759200"/>
                </a:cubicBezTo>
                <a:cubicBezTo>
                  <a:pt x="3232552" y="3822968"/>
                  <a:pt x="3110986" y="3748094"/>
                  <a:pt x="3225800" y="3797300"/>
                </a:cubicBezTo>
                <a:cubicBezTo>
                  <a:pt x="3239829" y="3803313"/>
                  <a:pt x="3249952" y="3816501"/>
                  <a:pt x="3263900" y="3822700"/>
                </a:cubicBezTo>
                <a:cubicBezTo>
                  <a:pt x="3288366" y="3833574"/>
                  <a:pt x="3314700" y="3839633"/>
                  <a:pt x="3340100" y="3848100"/>
                </a:cubicBezTo>
                <a:lnTo>
                  <a:pt x="3378200" y="3860800"/>
                </a:lnTo>
                <a:lnTo>
                  <a:pt x="3416300" y="3873500"/>
                </a:lnTo>
                <a:cubicBezTo>
                  <a:pt x="3944208" y="3858836"/>
                  <a:pt x="3840841" y="4011395"/>
                  <a:pt x="3886200" y="3784600"/>
                </a:cubicBezTo>
                <a:cubicBezTo>
                  <a:pt x="3893854" y="3746329"/>
                  <a:pt x="3903133" y="3708400"/>
                  <a:pt x="3911600" y="3670300"/>
                </a:cubicBezTo>
                <a:cubicBezTo>
                  <a:pt x="3907367" y="3572933"/>
                  <a:pt x="3906375" y="3475372"/>
                  <a:pt x="3898900" y="3378200"/>
                </a:cubicBezTo>
                <a:cubicBezTo>
                  <a:pt x="3896468" y="3346581"/>
                  <a:pt x="3867150" y="3327400"/>
                  <a:pt x="3848100" y="3314700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Slide Zoom 8">
                <a:extLst>
                  <a:ext uri="{FF2B5EF4-FFF2-40B4-BE49-F238E27FC236}">
                    <a16:creationId xmlns:a16="http://schemas.microsoft.com/office/drawing/2014/main" id="{551AEF5D-794D-40B4-94DA-62A7E10E36D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81688486"/>
                  </p:ext>
                </p:extLst>
              </p:nvPr>
            </p:nvGraphicFramePr>
            <p:xfrm>
              <a:off x="6720866" y="755142"/>
              <a:ext cx="1925237" cy="1443928"/>
            </p:xfrm>
            <a:graphic>
              <a:graphicData uri="http://schemas.microsoft.com/office/powerpoint/2016/slidezoom">
                <pslz:sldZm>
                  <pslz:sldZmObj sldId="270" cId="3282514868">
                    <pslz:zmPr id="{29B708D4-1147-43B7-B9D6-161BE42F9498}" returnToParent="0" imageType="cover" transitionDur="2750">
                      <p166:blipFill xmlns:p166="http://schemas.microsoft.com/office/powerpoint/2016/6/main">
                        <a:blip r:embed="rId1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925237" cy="1443928"/>
                        </a:xfrm>
                        <a:prstGeom prst="rect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Slide Zoom 8">
                <a:hlinkClick r:id="rId17" action="ppaction://hlinksldjump"/>
                <a:extLst>
                  <a:ext uri="{FF2B5EF4-FFF2-40B4-BE49-F238E27FC236}">
                    <a16:creationId xmlns:a16="http://schemas.microsoft.com/office/drawing/2014/main" id="{551AEF5D-794D-40B4-94DA-62A7E10E36D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720866" y="755142"/>
                <a:ext cx="1925237" cy="1443928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046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141" y="615941"/>
            <a:ext cx="6023987" cy="1051744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Background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BE631E8-59A3-4823-B749-8144733D2AF2}"/>
              </a:ext>
            </a:extLst>
          </p:cNvPr>
          <p:cNvGrpSpPr/>
          <p:nvPr/>
        </p:nvGrpSpPr>
        <p:grpSpPr>
          <a:xfrm>
            <a:off x="511379" y="2015833"/>
            <a:ext cx="1964662" cy="1919104"/>
            <a:chOff x="511379" y="2661183"/>
            <a:chExt cx="1964662" cy="1919104"/>
          </a:xfrm>
        </p:grpSpPr>
        <p:pic>
          <p:nvPicPr>
            <p:cNvPr id="1026" name="Picture 2">
              <a:hlinkClick r:id="rId4"/>
              <a:extLst>
                <a:ext uri="{FF2B5EF4-FFF2-40B4-BE49-F238E27FC236}">
                  <a16:creationId xmlns:a16="http://schemas.microsoft.com/office/drawing/2014/main" id="{5B905BD9-C4CC-4721-A5BF-8AA8498C6A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379" y="2661183"/>
              <a:ext cx="1964662" cy="162219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C446F14-846C-4D8B-B2C3-24A9C0FB50CC}"/>
                </a:ext>
              </a:extLst>
            </p:cNvPr>
            <p:cNvSpPr txBox="1"/>
            <p:nvPr/>
          </p:nvSpPr>
          <p:spPr>
            <a:xfrm>
              <a:off x="752962" y="4318677"/>
              <a:ext cx="14814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100" dirty="0"/>
                <a:t>About the TIS program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F81D9E-BB88-4A93-B7D2-9E06AEC591B8}"/>
              </a:ext>
            </a:extLst>
          </p:cNvPr>
          <p:cNvGrpSpPr/>
          <p:nvPr/>
        </p:nvGrpSpPr>
        <p:grpSpPr>
          <a:xfrm>
            <a:off x="3400449" y="2015833"/>
            <a:ext cx="1598284" cy="1919103"/>
            <a:chOff x="3400449" y="2661184"/>
            <a:chExt cx="1598284" cy="1919103"/>
          </a:xfrm>
        </p:grpSpPr>
        <p:pic>
          <p:nvPicPr>
            <p:cNvPr id="10" name="Picture 9">
              <a:hlinkClick r:id="rId6"/>
              <a:extLst>
                <a:ext uri="{FF2B5EF4-FFF2-40B4-BE49-F238E27FC236}">
                  <a16:creationId xmlns:a16="http://schemas.microsoft.com/office/drawing/2014/main" id="{62D2B0CC-8213-454D-9CC4-416622EE7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3400449" y="2661184"/>
              <a:ext cx="1598284" cy="160798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A3A2AC6-2269-4347-A507-9A9C24190648}"/>
                </a:ext>
              </a:extLst>
            </p:cNvPr>
            <p:cNvSpPr txBox="1"/>
            <p:nvPr/>
          </p:nvSpPr>
          <p:spPr>
            <a:xfrm>
              <a:off x="3651204" y="4318677"/>
              <a:ext cx="109677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100" dirty="0"/>
                <a:t>About NBPU TIS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F2DFD08-D7DD-4F03-98AF-66837B6B7B20}"/>
              </a:ext>
            </a:extLst>
          </p:cNvPr>
          <p:cNvGrpSpPr/>
          <p:nvPr/>
        </p:nvGrpSpPr>
        <p:grpSpPr>
          <a:xfrm>
            <a:off x="5933858" y="2015833"/>
            <a:ext cx="1833245" cy="1904890"/>
            <a:chOff x="5933858" y="2675397"/>
            <a:chExt cx="1833245" cy="1904890"/>
          </a:xfrm>
        </p:grpSpPr>
        <p:pic>
          <p:nvPicPr>
            <p:cNvPr id="3" name="Picture 2">
              <a:hlinkClick r:id="rId8"/>
              <a:extLst>
                <a:ext uri="{FF2B5EF4-FFF2-40B4-BE49-F238E27FC236}">
                  <a16:creationId xmlns:a16="http://schemas.microsoft.com/office/drawing/2014/main" id="{F3660FEA-4AE8-44F0-BE07-579A43C3AEF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933858" y="2675397"/>
              <a:ext cx="1833245" cy="1607983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6965907-6149-41BD-AFED-A16526C434C1}"/>
                </a:ext>
              </a:extLst>
            </p:cNvPr>
            <p:cNvSpPr txBox="1"/>
            <p:nvPr/>
          </p:nvSpPr>
          <p:spPr>
            <a:xfrm>
              <a:off x="6174654" y="4318677"/>
              <a:ext cx="13516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100" dirty="0"/>
                <a:t>Facts about smoking</a:t>
              </a:r>
            </a:p>
          </p:txBody>
        </p:sp>
      </p:grpSp>
      <p:pic>
        <p:nvPicPr>
          <p:cNvPr id="22" name="Picture 21" descr="Logo&#10;&#10;Description automatically generated">
            <a:hlinkClick r:id="rId10"/>
            <a:extLst>
              <a:ext uri="{FF2B5EF4-FFF2-40B4-BE49-F238E27FC236}">
                <a16:creationId xmlns:a16="http://schemas.microsoft.com/office/drawing/2014/main" id="{116B6A9F-ACD2-4577-BF5B-0F39D6A1476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2173" y="4499878"/>
            <a:ext cx="3179560" cy="6436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8800AB-8E73-4F53-9E89-C222FC5353EE}"/>
              </a:ext>
            </a:extLst>
          </p:cNvPr>
          <p:cNvSpPr txBox="1"/>
          <p:nvPr/>
        </p:nvSpPr>
        <p:spPr>
          <a:xfrm>
            <a:off x="3758268" y="4283086"/>
            <a:ext cx="4008835" cy="107721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600" dirty="0"/>
              <a:t>Click on the links to learn more about the background of the Tackling Indigenous Smoking program and the National Best Practice Unit.</a:t>
            </a:r>
          </a:p>
        </p:txBody>
      </p:sp>
    </p:spTree>
    <p:extLst>
      <p:ext uri="{BB962C8B-B14F-4D97-AF65-F5344CB8AC3E}">
        <p14:creationId xmlns:p14="http://schemas.microsoft.com/office/powerpoint/2010/main" val="75030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142" y="472008"/>
            <a:ext cx="4582326" cy="1051744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Planning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53B2AA9-2EBC-4375-8DAE-68DE9B4BA1D1}"/>
              </a:ext>
            </a:extLst>
          </p:cNvPr>
          <p:cNvGrpSpPr/>
          <p:nvPr/>
        </p:nvGrpSpPr>
        <p:grpSpPr>
          <a:xfrm>
            <a:off x="521755" y="1971483"/>
            <a:ext cx="2218977" cy="2756797"/>
            <a:chOff x="379142" y="1971483"/>
            <a:chExt cx="2218977" cy="2756797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6160EDE0-D83E-45CA-A702-BBC9B1730F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79142" y="1971483"/>
              <a:ext cx="2218977" cy="243987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3ED9CE5-1E17-47E8-9617-ED28E777379B}"/>
                </a:ext>
              </a:extLst>
            </p:cNvPr>
            <p:cNvSpPr txBox="1"/>
            <p:nvPr/>
          </p:nvSpPr>
          <p:spPr>
            <a:xfrm>
              <a:off x="1151038" y="4466670"/>
              <a:ext cx="67518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100" dirty="0"/>
                <a:t>Planning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5928A9F-0B07-45F9-8363-E997F852C2D3}"/>
              </a:ext>
            </a:extLst>
          </p:cNvPr>
          <p:cNvGrpSpPr/>
          <p:nvPr/>
        </p:nvGrpSpPr>
        <p:grpSpPr>
          <a:xfrm>
            <a:off x="3455650" y="1969657"/>
            <a:ext cx="2442381" cy="2758623"/>
            <a:chOff x="3313037" y="1969657"/>
            <a:chExt cx="2442381" cy="2758623"/>
          </a:xfrm>
        </p:grpSpPr>
        <p:pic>
          <p:nvPicPr>
            <p:cNvPr id="6" name="Picture 5">
              <a:hlinkClick r:id="rId6"/>
              <a:extLst>
                <a:ext uri="{FF2B5EF4-FFF2-40B4-BE49-F238E27FC236}">
                  <a16:creationId xmlns:a16="http://schemas.microsoft.com/office/drawing/2014/main" id="{36243A11-A77D-40C7-8A20-0ADDEE9DD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13037" y="1969657"/>
              <a:ext cx="2442381" cy="2442381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4C8A4E2-D7E6-49BB-9C10-106A790977EB}"/>
                </a:ext>
              </a:extLst>
            </p:cNvPr>
            <p:cNvSpPr txBox="1"/>
            <p:nvPr/>
          </p:nvSpPr>
          <p:spPr>
            <a:xfrm>
              <a:off x="4040342" y="4466670"/>
              <a:ext cx="98777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100" dirty="0"/>
                <a:t>Planning tools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BA07FEC-02FF-411B-AA81-F28260FC8306}"/>
              </a:ext>
            </a:extLst>
          </p:cNvPr>
          <p:cNvSpPr txBox="1"/>
          <p:nvPr/>
        </p:nvSpPr>
        <p:spPr>
          <a:xfrm>
            <a:off x="6617277" y="2457974"/>
            <a:ext cx="2004968" cy="132343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600" dirty="0"/>
              <a:t>These links will provide you with information and tools to plan your TIS activities.</a:t>
            </a:r>
          </a:p>
        </p:txBody>
      </p:sp>
    </p:spTree>
    <p:extLst>
      <p:ext uri="{BB962C8B-B14F-4D97-AF65-F5344CB8AC3E}">
        <p14:creationId xmlns:p14="http://schemas.microsoft.com/office/powerpoint/2010/main" val="356975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677" y="416489"/>
            <a:ext cx="4916081" cy="1051744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Activities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B1A35B7-1DF8-44E6-B4EB-FAC6DBBD7C8D}"/>
              </a:ext>
            </a:extLst>
          </p:cNvPr>
          <p:cNvGrpSpPr/>
          <p:nvPr/>
        </p:nvGrpSpPr>
        <p:grpSpPr>
          <a:xfrm>
            <a:off x="870005" y="1428514"/>
            <a:ext cx="2240963" cy="1576192"/>
            <a:chOff x="2745577" y="1626953"/>
            <a:chExt cx="2755102" cy="1843821"/>
          </a:xfrm>
        </p:grpSpPr>
        <p:pic>
          <p:nvPicPr>
            <p:cNvPr id="46" name="Picture 4">
              <a:hlinkClick r:id="rId4"/>
              <a:extLst>
                <a:ext uri="{FF2B5EF4-FFF2-40B4-BE49-F238E27FC236}">
                  <a16:creationId xmlns:a16="http://schemas.microsoft.com/office/drawing/2014/main" id="{15681CF8-31CD-4FBD-B34A-2A3F35228C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4626" y="1626953"/>
              <a:ext cx="2217004" cy="15567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134D683-B823-481A-BB22-0107BB08FDFE}"/>
                </a:ext>
              </a:extLst>
            </p:cNvPr>
            <p:cNvSpPr txBox="1"/>
            <p:nvPr/>
          </p:nvSpPr>
          <p:spPr>
            <a:xfrm>
              <a:off x="2745577" y="3164744"/>
              <a:ext cx="2755102" cy="306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100" dirty="0"/>
                <a:t>Choosing evidence-based activities</a:t>
              </a:r>
              <a:endParaRPr lang="en-AU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D409051-BE97-4924-A721-CBE906207633}"/>
              </a:ext>
            </a:extLst>
          </p:cNvPr>
          <p:cNvGrpSpPr/>
          <p:nvPr/>
        </p:nvGrpSpPr>
        <p:grpSpPr>
          <a:xfrm>
            <a:off x="3451520" y="1428514"/>
            <a:ext cx="2240962" cy="1576561"/>
            <a:chOff x="3736722" y="2520417"/>
            <a:chExt cx="2875660" cy="1956976"/>
          </a:xfrm>
        </p:grpSpPr>
        <p:pic>
          <p:nvPicPr>
            <p:cNvPr id="37" name="Picture 36">
              <a:hlinkClick r:id="rId6"/>
              <a:extLst>
                <a:ext uri="{FF2B5EF4-FFF2-40B4-BE49-F238E27FC236}">
                  <a16:creationId xmlns:a16="http://schemas.microsoft.com/office/drawing/2014/main" id="{1E7D702D-E12A-4ECA-86EC-27CA81223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36722" y="2520417"/>
              <a:ext cx="2875660" cy="165184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91F0FCA-E438-442D-A883-ABE832979FA7}"/>
                </a:ext>
              </a:extLst>
            </p:cNvPr>
            <p:cNvSpPr txBox="1"/>
            <p:nvPr/>
          </p:nvSpPr>
          <p:spPr>
            <a:xfrm>
              <a:off x="3889082" y="4152658"/>
              <a:ext cx="2690556" cy="324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100" dirty="0"/>
                <a:t>Resources to support activities</a:t>
              </a:r>
              <a:endParaRPr lang="en-AU" dirty="0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43F246FB-F3D7-4364-A118-3929830B9D85}"/>
              </a:ext>
            </a:extLst>
          </p:cNvPr>
          <p:cNvGrpSpPr/>
          <p:nvPr/>
        </p:nvGrpSpPr>
        <p:grpSpPr>
          <a:xfrm>
            <a:off x="949055" y="3160220"/>
            <a:ext cx="878834" cy="1282770"/>
            <a:chOff x="807035" y="2483845"/>
            <a:chExt cx="1176630" cy="1558902"/>
          </a:xfrm>
        </p:grpSpPr>
        <p:pic>
          <p:nvPicPr>
            <p:cNvPr id="97" name="Picture 96">
              <a:hlinkClick r:id="rId8"/>
              <a:extLst>
                <a:ext uri="{FF2B5EF4-FFF2-40B4-BE49-F238E27FC236}">
                  <a16:creationId xmlns:a16="http://schemas.microsoft.com/office/drawing/2014/main" id="{B350CDA5-6D6A-4910-B596-A401C2BB0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94195" y="2483845"/>
              <a:ext cx="802311" cy="1134874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A3B65F62-8C90-4D51-9C93-81792E78B834}"/>
                </a:ext>
              </a:extLst>
            </p:cNvPr>
            <p:cNvSpPr txBox="1"/>
            <p:nvPr/>
          </p:nvSpPr>
          <p:spPr>
            <a:xfrm>
              <a:off x="807035" y="3593912"/>
              <a:ext cx="1176630" cy="44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900" dirty="0"/>
                <a:t>Smoke free environments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C51E17DE-ACB7-4919-91A5-60D1366B0666}"/>
              </a:ext>
            </a:extLst>
          </p:cNvPr>
          <p:cNvGrpSpPr/>
          <p:nvPr/>
        </p:nvGrpSpPr>
        <p:grpSpPr>
          <a:xfrm>
            <a:off x="2201662" y="3157532"/>
            <a:ext cx="878834" cy="1279578"/>
            <a:chOff x="2125982" y="2481843"/>
            <a:chExt cx="1176630" cy="1555023"/>
          </a:xfrm>
        </p:grpSpPr>
        <p:pic>
          <p:nvPicPr>
            <p:cNvPr id="100" name="Picture 6" descr="Key facts about smoking and pregnancy">
              <a:hlinkClick r:id="rId10"/>
              <a:extLst>
                <a:ext uri="{FF2B5EF4-FFF2-40B4-BE49-F238E27FC236}">
                  <a16:creationId xmlns:a16="http://schemas.microsoft.com/office/drawing/2014/main" id="{496D61BC-50C9-4397-AEE9-38B0E57C8B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3142" y="2481843"/>
              <a:ext cx="802311" cy="1136876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77C17117-2ED0-4DDF-9293-85E0BCC7F174}"/>
                </a:ext>
              </a:extLst>
            </p:cNvPr>
            <p:cNvSpPr txBox="1"/>
            <p:nvPr/>
          </p:nvSpPr>
          <p:spPr>
            <a:xfrm>
              <a:off x="2125982" y="3588031"/>
              <a:ext cx="1176630" cy="44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900" dirty="0"/>
                <a:t>Smoking in pregnancy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ED511144-4E3E-45EA-BE17-EBAFE3BE6719}"/>
              </a:ext>
            </a:extLst>
          </p:cNvPr>
          <p:cNvGrpSpPr/>
          <p:nvPr/>
        </p:nvGrpSpPr>
        <p:grpSpPr>
          <a:xfrm>
            <a:off x="3454268" y="3153996"/>
            <a:ext cx="1003418" cy="1290466"/>
            <a:chOff x="3372723" y="2475964"/>
            <a:chExt cx="1343430" cy="1568254"/>
          </a:xfrm>
        </p:grpSpPr>
        <p:pic>
          <p:nvPicPr>
            <p:cNvPr id="103" name="Picture 8" descr="Key facts about activities for children and youth">
              <a:hlinkClick r:id="rId12"/>
              <a:extLst>
                <a:ext uri="{FF2B5EF4-FFF2-40B4-BE49-F238E27FC236}">
                  <a16:creationId xmlns:a16="http://schemas.microsoft.com/office/drawing/2014/main" id="{C1C397A4-8C8F-4B6C-BB20-354F267F3A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3284" y="2475964"/>
              <a:ext cx="802309" cy="1136877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34887AAD-C31D-4746-8A3A-2EA37B830FCF}"/>
                </a:ext>
              </a:extLst>
            </p:cNvPr>
            <p:cNvSpPr txBox="1"/>
            <p:nvPr/>
          </p:nvSpPr>
          <p:spPr>
            <a:xfrm>
              <a:off x="3372723" y="3595383"/>
              <a:ext cx="1343430" cy="44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900" dirty="0"/>
                <a:t>Child and youth engagement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DB8A5A99-F248-489D-9FED-ADE06FCB0115}"/>
              </a:ext>
            </a:extLst>
          </p:cNvPr>
          <p:cNvGrpSpPr/>
          <p:nvPr/>
        </p:nvGrpSpPr>
        <p:grpSpPr>
          <a:xfrm>
            <a:off x="4718602" y="3154344"/>
            <a:ext cx="1022841" cy="1282767"/>
            <a:chOff x="4608767" y="2477968"/>
            <a:chExt cx="1369434" cy="1558898"/>
          </a:xfrm>
        </p:grpSpPr>
        <p:pic>
          <p:nvPicPr>
            <p:cNvPr id="106" name="Picture 12" descr="Key facts about nicotine replacement therapy (NRT)">
              <a:hlinkClick r:id="rId13"/>
              <a:extLst>
                <a:ext uri="{FF2B5EF4-FFF2-40B4-BE49-F238E27FC236}">
                  <a16:creationId xmlns:a16="http://schemas.microsoft.com/office/drawing/2014/main" id="{516CBBAD-F5EF-4CBD-95B6-8B0A47B511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3035" y="2477968"/>
              <a:ext cx="800897" cy="1134872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0C2F8D6C-D51A-4E20-9B6F-D0B323A67BAA}"/>
                </a:ext>
              </a:extLst>
            </p:cNvPr>
            <p:cNvSpPr txBox="1"/>
            <p:nvPr/>
          </p:nvSpPr>
          <p:spPr>
            <a:xfrm>
              <a:off x="4608767" y="3588031"/>
              <a:ext cx="1369434" cy="44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900" dirty="0"/>
                <a:t>TIS teams working with NRT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9AA57124-D4A0-4724-9FB3-E1E2C3536C0B}"/>
              </a:ext>
            </a:extLst>
          </p:cNvPr>
          <p:cNvGrpSpPr/>
          <p:nvPr/>
        </p:nvGrpSpPr>
        <p:grpSpPr>
          <a:xfrm>
            <a:off x="6005819" y="3155113"/>
            <a:ext cx="878834" cy="1281997"/>
            <a:chOff x="5875417" y="2478904"/>
            <a:chExt cx="1176630" cy="1557962"/>
          </a:xfrm>
        </p:grpSpPr>
        <p:pic>
          <p:nvPicPr>
            <p:cNvPr id="109" name="Picture 10" descr="Key facts about nicotine replacement therapy (NRT)">
              <a:hlinkClick r:id="rId14"/>
              <a:extLst>
                <a:ext uri="{FF2B5EF4-FFF2-40B4-BE49-F238E27FC236}">
                  <a16:creationId xmlns:a16="http://schemas.microsoft.com/office/drawing/2014/main" id="{9FFEFCFE-2FB8-4960-85E6-6D8F0B79A0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2577" y="2478904"/>
              <a:ext cx="802311" cy="1136877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0BA908D4-D02F-4E5F-9FE5-28210201B500}"/>
                </a:ext>
              </a:extLst>
            </p:cNvPr>
            <p:cNvSpPr txBox="1"/>
            <p:nvPr/>
          </p:nvSpPr>
          <p:spPr>
            <a:xfrm>
              <a:off x="5875417" y="3588031"/>
              <a:ext cx="1176630" cy="44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900" dirty="0"/>
                <a:t>Brief intervention</a:t>
              </a: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3E2F278B-DAFB-4589-86A8-EFAB28561731}"/>
              </a:ext>
            </a:extLst>
          </p:cNvPr>
          <p:cNvGrpSpPr/>
          <p:nvPr/>
        </p:nvGrpSpPr>
        <p:grpSpPr>
          <a:xfrm>
            <a:off x="7258425" y="3155114"/>
            <a:ext cx="999958" cy="1281997"/>
            <a:chOff x="7116404" y="2478904"/>
            <a:chExt cx="1338797" cy="1557962"/>
          </a:xfrm>
        </p:grpSpPr>
        <p:pic>
          <p:nvPicPr>
            <p:cNvPr id="112" name="Picture 14" descr="Key facts about the harmful effects of smoking">
              <a:hlinkClick r:id="rId15"/>
              <a:extLst>
                <a:ext uri="{FF2B5EF4-FFF2-40B4-BE49-F238E27FC236}">
                  <a16:creationId xmlns:a16="http://schemas.microsoft.com/office/drawing/2014/main" id="{B2C17EF4-E0D7-4243-8B2B-9349002032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4647" y="2478904"/>
              <a:ext cx="802310" cy="1136877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1DD54CA3-DA49-4F8A-8025-A97AD8481C12}"/>
                </a:ext>
              </a:extLst>
            </p:cNvPr>
            <p:cNvSpPr txBox="1"/>
            <p:nvPr/>
          </p:nvSpPr>
          <p:spPr>
            <a:xfrm>
              <a:off x="7116404" y="3588031"/>
              <a:ext cx="1338797" cy="44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900" dirty="0"/>
                <a:t>Harmful effects of smoking</a:t>
              </a: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8541A000-A694-4D8C-A54E-BADA5A2D5F76}"/>
              </a:ext>
            </a:extLst>
          </p:cNvPr>
          <p:cNvGrpSpPr/>
          <p:nvPr/>
        </p:nvGrpSpPr>
        <p:grpSpPr>
          <a:xfrm>
            <a:off x="333790" y="4438943"/>
            <a:ext cx="878834" cy="1252316"/>
            <a:chOff x="8892" y="4138690"/>
            <a:chExt cx="1176630" cy="1521892"/>
          </a:xfrm>
        </p:grpSpPr>
        <p:pic>
          <p:nvPicPr>
            <p:cNvPr id="115" name="Picture 16" descr="Key facts about Quitline">
              <a:hlinkClick r:id="rId16"/>
              <a:extLst>
                <a:ext uri="{FF2B5EF4-FFF2-40B4-BE49-F238E27FC236}">
                  <a16:creationId xmlns:a16="http://schemas.microsoft.com/office/drawing/2014/main" id="{DCA203EE-458E-492D-B32E-DF358092E1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180" y="4138690"/>
              <a:ext cx="782054" cy="1108173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5CFD34BC-E59A-4E8C-8A34-AE28FA2893D7}"/>
                </a:ext>
              </a:extLst>
            </p:cNvPr>
            <p:cNvSpPr txBox="1"/>
            <p:nvPr/>
          </p:nvSpPr>
          <p:spPr>
            <a:xfrm>
              <a:off x="8892" y="5211747"/>
              <a:ext cx="1176630" cy="44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900" dirty="0"/>
                <a:t>Key facts about Quitline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483AA154-7303-4220-A428-3D43BD74C5E9}"/>
              </a:ext>
            </a:extLst>
          </p:cNvPr>
          <p:cNvGrpSpPr/>
          <p:nvPr/>
        </p:nvGrpSpPr>
        <p:grpSpPr>
          <a:xfrm>
            <a:off x="1558736" y="4444462"/>
            <a:ext cx="948638" cy="1272297"/>
            <a:chOff x="1071327" y="4133370"/>
            <a:chExt cx="1270087" cy="1546174"/>
          </a:xfrm>
        </p:grpSpPr>
        <p:pic>
          <p:nvPicPr>
            <p:cNvPr id="118" name="Picture 18" descr="Key facts about Quitskills">
              <a:hlinkClick r:id="rId18"/>
              <a:extLst>
                <a:ext uri="{FF2B5EF4-FFF2-40B4-BE49-F238E27FC236}">
                  <a16:creationId xmlns:a16="http://schemas.microsoft.com/office/drawing/2014/main" id="{7BEE8BD2-3631-42B4-8995-41576CF21F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3173" y="4133370"/>
              <a:ext cx="766396" cy="1085986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B97E628C-0081-4832-93F2-DE1714834003}"/>
                </a:ext>
              </a:extLst>
            </p:cNvPr>
            <p:cNvSpPr txBox="1"/>
            <p:nvPr/>
          </p:nvSpPr>
          <p:spPr>
            <a:xfrm>
              <a:off x="1071327" y="5230709"/>
              <a:ext cx="1270087" cy="44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900" dirty="0"/>
                <a:t>Key facts about Quitskills</a:t>
              </a: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D3B7D907-653E-462F-9D7C-1520BFAE1D92}"/>
              </a:ext>
            </a:extLst>
          </p:cNvPr>
          <p:cNvGrpSpPr/>
          <p:nvPr/>
        </p:nvGrpSpPr>
        <p:grpSpPr>
          <a:xfrm>
            <a:off x="5247423" y="4459503"/>
            <a:ext cx="1220728" cy="1257256"/>
            <a:chOff x="4948433" y="4147886"/>
            <a:chExt cx="1634376" cy="1527896"/>
          </a:xfrm>
        </p:grpSpPr>
        <p:pic>
          <p:nvPicPr>
            <p:cNvPr id="121" name="Picture 20" descr="Key facts about e-cigarettes [fact sheet]">
              <a:hlinkClick r:id="rId20"/>
              <a:extLst>
                <a:ext uri="{FF2B5EF4-FFF2-40B4-BE49-F238E27FC236}">
                  <a16:creationId xmlns:a16="http://schemas.microsoft.com/office/drawing/2014/main" id="{C2539B1B-7352-4A39-8E49-11A54F9CE7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0872" y="4147886"/>
              <a:ext cx="769499" cy="1085986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95F6F6C8-DA9D-486F-99C5-9A69106F799A}"/>
                </a:ext>
              </a:extLst>
            </p:cNvPr>
            <p:cNvSpPr txBox="1"/>
            <p:nvPr/>
          </p:nvSpPr>
          <p:spPr>
            <a:xfrm>
              <a:off x="4948433" y="5226947"/>
              <a:ext cx="1634376" cy="44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900" dirty="0"/>
                <a:t>Key facts about e-cigarettes [factsheet]</a:t>
              </a: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9AAD0324-6CBA-4646-9A25-18144F4419E2}"/>
              </a:ext>
            </a:extLst>
          </p:cNvPr>
          <p:cNvGrpSpPr/>
          <p:nvPr/>
        </p:nvGrpSpPr>
        <p:grpSpPr>
          <a:xfrm>
            <a:off x="3929343" y="4452332"/>
            <a:ext cx="1285314" cy="1241111"/>
            <a:chOff x="3379332" y="4154489"/>
            <a:chExt cx="1720847" cy="1508275"/>
          </a:xfrm>
        </p:grpSpPr>
        <p:pic>
          <p:nvPicPr>
            <p:cNvPr id="124" name="Picture 123">
              <a:hlinkClick r:id="rId22"/>
              <a:extLst>
                <a:ext uri="{FF2B5EF4-FFF2-40B4-BE49-F238E27FC236}">
                  <a16:creationId xmlns:a16="http://schemas.microsoft.com/office/drawing/2014/main" id="{CCEC130E-A98A-4601-83B7-B13FA28542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3857233" y="4154489"/>
              <a:ext cx="765045" cy="1084072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E4135145-6EAC-42D5-8530-BD4AF8E2FE21}"/>
                </a:ext>
              </a:extLst>
            </p:cNvPr>
            <p:cNvSpPr txBox="1"/>
            <p:nvPr/>
          </p:nvSpPr>
          <p:spPr>
            <a:xfrm>
              <a:off x="3379332" y="5213929"/>
              <a:ext cx="1720847" cy="44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900" dirty="0"/>
                <a:t>Key facts about e-cigarettes [infographic]</a:t>
              </a: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AE94F04D-335F-4E01-89A3-CD530A6009AB}"/>
              </a:ext>
            </a:extLst>
          </p:cNvPr>
          <p:cNvGrpSpPr/>
          <p:nvPr/>
        </p:nvGrpSpPr>
        <p:grpSpPr>
          <a:xfrm>
            <a:off x="2743635" y="4449203"/>
            <a:ext cx="1098275" cy="1244239"/>
            <a:chOff x="2356051" y="4135284"/>
            <a:chExt cx="1470430" cy="1512077"/>
          </a:xfrm>
        </p:grpSpPr>
        <p:pic>
          <p:nvPicPr>
            <p:cNvPr id="127" name="Picture 22" descr="National Best Practice Unit for Tackling Indigenous Smoking">
              <a:hlinkClick r:id="rId24"/>
              <a:extLst>
                <a:ext uri="{FF2B5EF4-FFF2-40B4-BE49-F238E27FC236}">
                  <a16:creationId xmlns:a16="http://schemas.microsoft.com/office/drawing/2014/main" id="{F3694822-A8AA-44B8-80B7-5C15B19AC0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8743" y="4135284"/>
              <a:ext cx="765045" cy="1084072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29E43863-B06A-4F68-838F-A44A15F27088}"/>
                </a:ext>
              </a:extLst>
            </p:cNvPr>
            <p:cNvSpPr txBox="1"/>
            <p:nvPr/>
          </p:nvSpPr>
          <p:spPr>
            <a:xfrm>
              <a:off x="2356051" y="5198526"/>
              <a:ext cx="1470430" cy="44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900" dirty="0"/>
                <a:t>Key facts about smoking and stress</a:t>
              </a: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78DA06B-1DC9-4FF4-98F7-64A48F01DE98}"/>
              </a:ext>
            </a:extLst>
          </p:cNvPr>
          <p:cNvGrpSpPr/>
          <p:nvPr/>
        </p:nvGrpSpPr>
        <p:grpSpPr>
          <a:xfrm>
            <a:off x="6404678" y="4454863"/>
            <a:ext cx="1338424" cy="1246191"/>
            <a:chOff x="5942673" y="4155926"/>
            <a:chExt cx="1791954" cy="1514449"/>
          </a:xfrm>
        </p:grpSpPr>
        <p:pic>
          <p:nvPicPr>
            <p:cNvPr id="130" name="Picture 2" descr="Key facts about social media [infographic]">
              <a:hlinkClick r:id="rId26"/>
              <a:extLst>
                <a:ext uri="{FF2B5EF4-FFF2-40B4-BE49-F238E27FC236}">
                  <a16:creationId xmlns:a16="http://schemas.microsoft.com/office/drawing/2014/main" id="{142FA8E1-A55F-4D02-ACF7-BFD0905291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5453" y="4155926"/>
              <a:ext cx="766395" cy="1085985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2B7237CB-B57C-4E63-B6CD-19BDD7F1008E}"/>
                </a:ext>
              </a:extLst>
            </p:cNvPr>
            <p:cNvSpPr txBox="1"/>
            <p:nvPr/>
          </p:nvSpPr>
          <p:spPr>
            <a:xfrm>
              <a:off x="5942673" y="5221540"/>
              <a:ext cx="1791954" cy="44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900" dirty="0"/>
                <a:t>Keys facts about social media [infographic]</a:t>
              </a: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E4E31E69-18C8-4AE9-8F09-A6927148DD41}"/>
              </a:ext>
            </a:extLst>
          </p:cNvPr>
          <p:cNvGrpSpPr/>
          <p:nvPr/>
        </p:nvGrpSpPr>
        <p:grpSpPr>
          <a:xfrm>
            <a:off x="7770435" y="4452106"/>
            <a:ext cx="1268993" cy="1248948"/>
            <a:chOff x="7313330" y="4152576"/>
            <a:chExt cx="1698996" cy="1517799"/>
          </a:xfrm>
        </p:grpSpPr>
        <p:pic>
          <p:nvPicPr>
            <p:cNvPr id="133" name="Picture 4" descr="Key facts about social media [fact sheet]">
              <a:hlinkClick r:id="rId28"/>
              <a:extLst>
                <a:ext uri="{FF2B5EF4-FFF2-40B4-BE49-F238E27FC236}">
                  <a16:creationId xmlns:a16="http://schemas.microsoft.com/office/drawing/2014/main" id="{51B09B13-7981-4E8C-B354-C7C9E38BCB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630" y="4152576"/>
              <a:ext cx="766395" cy="1085985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45B5D98F-7DD6-471F-8E81-9DB2A2724658}"/>
                </a:ext>
              </a:extLst>
            </p:cNvPr>
            <p:cNvSpPr txBox="1"/>
            <p:nvPr/>
          </p:nvSpPr>
          <p:spPr>
            <a:xfrm>
              <a:off x="7313330" y="5221540"/>
              <a:ext cx="1698996" cy="44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900" dirty="0"/>
                <a:t>Key facts about social media [factsheet]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2A2129B-8AAE-40EC-8075-242BDA3AFBC6}"/>
              </a:ext>
            </a:extLst>
          </p:cNvPr>
          <p:cNvSpPr txBox="1"/>
          <p:nvPr/>
        </p:nvSpPr>
        <p:spPr>
          <a:xfrm>
            <a:off x="6033034" y="1428514"/>
            <a:ext cx="2085684" cy="132343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600" dirty="0"/>
              <a:t>Explore </a:t>
            </a:r>
          </a:p>
          <a:p>
            <a:pPr algn="ctr"/>
            <a:r>
              <a:rPr lang="en-AU" sz="1600" dirty="0"/>
              <a:t>evidence-based activities for your TIS team via the links on this slide.</a:t>
            </a:r>
          </a:p>
        </p:txBody>
      </p:sp>
    </p:spTree>
    <p:extLst>
      <p:ext uri="{BB962C8B-B14F-4D97-AF65-F5344CB8AC3E}">
        <p14:creationId xmlns:p14="http://schemas.microsoft.com/office/powerpoint/2010/main" val="328251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Reporting and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Monitoring &amp; Evaluation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974926B-6E65-41B3-8A19-BE5DB4453EB9}"/>
              </a:ext>
            </a:extLst>
          </p:cNvPr>
          <p:cNvGrpSpPr/>
          <p:nvPr/>
        </p:nvGrpSpPr>
        <p:grpSpPr>
          <a:xfrm>
            <a:off x="578840" y="1887445"/>
            <a:ext cx="2105211" cy="2113462"/>
            <a:chOff x="578840" y="3670185"/>
            <a:chExt cx="2105211" cy="2009746"/>
          </a:xfrm>
        </p:grpSpPr>
        <p:pic>
          <p:nvPicPr>
            <p:cNvPr id="8" name="Picture 7">
              <a:hlinkClick r:id="rId4"/>
              <a:extLst>
                <a:ext uri="{FF2B5EF4-FFF2-40B4-BE49-F238E27FC236}">
                  <a16:creationId xmlns:a16="http://schemas.microsoft.com/office/drawing/2014/main" id="{9C7B31B4-C6BF-42A8-8B32-2C5E74B44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578840" y="3670185"/>
              <a:ext cx="2105211" cy="1573838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2F77080-46A9-4AE3-AC4F-515BBB454169}"/>
                </a:ext>
              </a:extLst>
            </p:cNvPr>
            <p:cNvSpPr txBox="1"/>
            <p:nvPr/>
          </p:nvSpPr>
          <p:spPr>
            <a:xfrm>
              <a:off x="633155" y="5270189"/>
              <a:ext cx="1996580" cy="409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100" dirty="0"/>
                <a:t>Reporting on your TIS activities (including templates)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FA0FC6F-1FA3-4F78-A989-364DD304867C}"/>
              </a:ext>
            </a:extLst>
          </p:cNvPr>
          <p:cNvGrpSpPr/>
          <p:nvPr/>
        </p:nvGrpSpPr>
        <p:grpSpPr>
          <a:xfrm>
            <a:off x="578840" y="4386840"/>
            <a:ext cx="2984528" cy="1156253"/>
            <a:chOff x="3968968" y="4345187"/>
            <a:chExt cx="2984528" cy="1156253"/>
          </a:xfrm>
        </p:grpSpPr>
        <p:pic>
          <p:nvPicPr>
            <p:cNvPr id="10" name="Picture 9">
              <a:hlinkClick r:id="rId6"/>
              <a:extLst>
                <a:ext uri="{FF2B5EF4-FFF2-40B4-BE49-F238E27FC236}">
                  <a16:creationId xmlns:a16="http://schemas.microsoft.com/office/drawing/2014/main" id="{B148889F-5F74-45CE-900D-C8F19DF44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68968" y="4345187"/>
              <a:ext cx="2984528" cy="894643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8D5B74A-BFCF-45DF-9069-1EA391201412}"/>
                </a:ext>
              </a:extLst>
            </p:cNvPr>
            <p:cNvSpPr txBox="1"/>
            <p:nvPr/>
          </p:nvSpPr>
          <p:spPr>
            <a:xfrm>
              <a:off x="4335603" y="5239830"/>
              <a:ext cx="22512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100" dirty="0"/>
                <a:t>National TIS Performance Indicators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BCA32D7-DECC-4FD3-8C88-90DABB8E57F7}"/>
              </a:ext>
            </a:extLst>
          </p:cNvPr>
          <p:cNvGrpSpPr/>
          <p:nvPr/>
        </p:nvGrpSpPr>
        <p:grpSpPr>
          <a:xfrm>
            <a:off x="2936813" y="1887446"/>
            <a:ext cx="2105210" cy="1937933"/>
            <a:chOff x="2852953" y="1691451"/>
            <a:chExt cx="1996580" cy="1842830"/>
          </a:xfrm>
        </p:grpSpPr>
        <p:pic>
          <p:nvPicPr>
            <p:cNvPr id="12" name="Picture 11">
              <a:hlinkClick r:id="rId8"/>
              <a:extLst>
                <a:ext uri="{FF2B5EF4-FFF2-40B4-BE49-F238E27FC236}">
                  <a16:creationId xmlns:a16="http://schemas.microsoft.com/office/drawing/2014/main" id="{3DCAE01A-9C39-4E4A-AE19-19B4ECCB373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025804" y="1691451"/>
              <a:ext cx="1650879" cy="1573838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30B5B61-4E07-4E65-8F49-6524746C6E02}"/>
                </a:ext>
              </a:extLst>
            </p:cNvPr>
            <p:cNvSpPr txBox="1"/>
            <p:nvPr/>
          </p:nvSpPr>
          <p:spPr>
            <a:xfrm>
              <a:off x="2852953" y="3272671"/>
              <a:ext cx="19965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100" dirty="0"/>
                <a:t>Monitoring and evaluation</a:t>
              </a:r>
            </a:p>
          </p:txBody>
        </p:sp>
      </p:grpSp>
      <p:pic>
        <p:nvPicPr>
          <p:cNvPr id="18" name="Picture 17">
            <a:hlinkClick r:id="rId10"/>
            <a:extLst>
              <a:ext uri="{FF2B5EF4-FFF2-40B4-BE49-F238E27FC236}">
                <a16:creationId xmlns:a16="http://schemas.microsoft.com/office/drawing/2014/main" id="{F3B60F80-31E5-45A6-8088-7E86150221A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94785" y="1875457"/>
            <a:ext cx="1626132" cy="166209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9DEF6F8-1B91-4824-9E67-7C1D0828B872}"/>
              </a:ext>
            </a:extLst>
          </p:cNvPr>
          <p:cNvSpPr txBox="1"/>
          <p:nvPr/>
        </p:nvSpPr>
        <p:spPr>
          <a:xfrm>
            <a:off x="5017094" y="3542505"/>
            <a:ext cx="21052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/>
              <a:t>Resources to monitor and evaluate your program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AC4D2D-08EE-4BE2-8C6B-A2C00B9D52F5}"/>
              </a:ext>
            </a:extLst>
          </p:cNvPr>
          <p:cNvSpPr txBox="1"/>
          <p:nvPr/>
        </p:nvSpPr>
        <p:spPr>
          <a:xfrm>
            <a:off x="4051883" y="4361672"/>
            <a:ext cx="3699545" cy="107721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600" dirty="0"/>
              <a:t>These links will provide you with the tools to monitor and evaluate your program, and information on how to report on your TIS activities.</a:t>
            </a:r>
          </a:p>
        </p:txBody>
      </p:sp>
    </p:spTree>
    <p:extLst>
      <p:ext uri="{BB962C8B-B14F-4D97-AF65-F5344CB8AC3E}">
        <p14:creationId xmlns:p14="http://schemas.microsoft.com/office/powerpoint/2010/main" val="298011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677" y="416489"/>
            <a:ext cx="5305837" cy="105174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Development Opportunities</a:t>
            </a:r>
          </a:p>
        </p:txBody>
      </p:sp>
      <p:grpSp>
        <p:nvGrpSpPr>
          <p:cNvPr id="2075" name="Group 2074">
            <a:extLst>
              <a:ext uri="{FF2B5EF4-FFF2-40B4-BE49-F238E27FC236}">
                <a16:creationId xmlns:a16="http://schemas.microsoft.com/office/drawing/2014/main" id="{C4FF02E2-C153-426B-8E7B-043F9668C31C}"/>
              </a:ext>
            </a:extLst>
          </p:cNvPr>
          <p:cNvGrpSpPr/>
          <p:nvPr/>
        </p:nvGrpSpPr>
        <p:grpSpPr>
          <a:xfrm>
            <a:off x="398677" y="2031712"/>
            <a:ext cx="1732218" cy="2243797"/>
            <a:chOff x="2798447" y="4038530"/>
            <a:chExt cx="968618" cy="1168956"/>
          </a:xfrm>
        </p:grpSpPr>
        <p:pic>
          <p:nvPicPr>
            <p:cNvPr id="2069" name="Picture 2068">
              <a:hlinkClick r:id="rId4"/>
              <a:extLst>
                <a:ext uri="{FF2B5EF4-FFF2-40B4-BE49-F238E27FC236}">
                  <a16:creationId xmlns:a16="http://schemas.microsoft.com/office/drawing/2014/main" id="{B1A254C7-6338-44BC-8F3F-383420CAC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98447" y="4038530"/>
              <a:ext cx="968618" cy="89505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43FF6CB8-6671-4192-B221-8749BC8EDED3}"/>
                </a:ext>
              </a:extLst>
            </p:cNvPr>
            <p:cNvSpPr txBox="1"/>
            <p:nvPr/>
          </p:nvSpPr>
          <p:spPr>
            <a:xfrm>
              <a:off x="2943249" y="4945876"/>
              <a:ext cx="67901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100" dirty="0"/>
                <a:t>Training</a:t>
              </a:r>
            </a:p>
          </p:txBody>
        </p:sp>
      </p:grpSp>
      <p:grpSp>
        <p:nvGrpSpPr>
          <p:cNvPr id="2073" name="Group 2072">
            <a:extLst>
              <a:ext uri="{FF2B5EF4-FFF2-40B4-BE49-F238E27FC236}">
                <a16:creationId xmlns:a16="http://schemas.microsoft.com/office/drawing/2014/main" id="{0301B24A-27AB-4157-975B-0B3B37772E3F}"/>
              </a:ext>
            </a:extLst>
          </p:cNvPr>
          <p:cNvGrpSpPr/>
          <p:nvPr/>
        </p:nvGrpSpPr>
        <p:grpSpPr>
          <a:xfrm>
            <a:off x="2833481" y="2031712"/>
            <a:ext cx="1693597" cy="2263451"/>
            <a:chOff x="4530518" y="4028291"/>
            <a:chExt cx="947022" cy="1179195"/>
          </a:xfrm>
        </p:grpSpPr>
        <p:pic>
          <p:nvPicPr>
            <p:cNvPr id="2071" name="Picture 2070">
              <a:hlinkClick r:id="rId6"/>
              <a:extLst>
                <a:ext uri="{FF2B5EF4-FFF2-40B4-BE49-F238E27FC236}">
                  <a16:creationId xmlns:a16="http://schemas.microsoft.com/office/drawing/2014/main" id="{7681B476-5E62-4690-8EC0-2C345C3D7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30518" y="4028291"/>
              <a:ext cx="947022" cy="895051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4D97CD3D-9302-42DA-B055-07EAF0D1101C}"/>
                </a:ext>
              </a:extLst>
            </p:cNvPr>
            <p:cNvSpPr txBox="1"/>
            <p:nvPr/>
          </p:nvSpPr>
          <p:spPr>
            <a:xfrm>
              <a:off x="4664522" y="4945876"/>
              <a:ext cx="67901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100" dirty="0"/>
                <a:t>Events</a:t>
              </a:r>
            </a:p>
          </p:txBody>
        </p:sp>
      </p:grpSp>
      <p:grpSp>
        <p:nvGrpSpPr>
          <p:cNvPr id="2074" name="Group 2073">
            <a:extLst>
              <a:ext uri="{FF2B5EF4-FFF2-40B4-BE49-F238E27FC236}">
                <a16:creationId xmlns:a16="http://schemas.microsoft.com/office/drawing/2014/main" id="{3A3E9CBE-7809-48F2-8014-FA30426557F6}"/>
              </a:ext>
            </a:extLst>
          </p:cNvPr>
          <p:cNvGrpSpPr/>
          <p:nvPr/>
        </p:nvGrpSpPr>
        <p:grpSpPr>
          <a:xfrm>
            <a:off x="5229665" y="2031712"/>
            <a:ext cx="1934533" cy="2263451"/>
            <a:chOff x="6244011" y="4028291"/>
            <a:chExt cx="1081748" cy="1179195"/>
          </a:xfrm>
        </p:grpSpPr>
        <p:pic>
          <p:nvPicPr>
            <p:cNvPr id="2072" name="Picture 2071">
              <a:hlinkClick r:id="rId8"/>
              <a:extLst>
                <a:ext uri="{FF2B5EF4-FFF2-40B4-BE49-F238E27FC236}">
                  <a16:creationId xmlns:a16="http://schemas.microsoft.com/office/drawing/2014/main" id="{611898BD-0AB1-41D8-865B-0C60C8C63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244011" y="4028291"/>
              <a:ext cx="1081748" cy="89505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FB9B47D6-273C-49A5-858C-27215D9D7D7C}"/>
                </a:ext>
              </a:extLst>
            </p:cNvPr>
            <p:cNvSpPr txBox="1"/>
            <p:nvPr/>
          </p:nvSpPr>
          <p:spPr>
            <a:xfrm>
              <a:off x="6445378" y="4945876"/>
              <a:ext cx="67901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100" dirty="0"/>
                <a:t>Funding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2340CE8-E122-463B-A7EB-7BD148E267AD}"/>
              </a:ext>
            </a:extLst>
          </p:cNvPr>
          <p:cNvSpPr txBox="1"/>
          <p:nvPr/>
        </p:nvSpPr>
        <p:spPr>
          <a:xfrm>
            <a:off x="398677" y="4267120"/>
            <a:ext cx="6765521" cy="12003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Click on the links above to find out about personal and program development opportunities. </a:t>
            </a:r>
          </a:p>
          <a:p>
            <a:pPr algn="ctr"/>
            <a:r>
              <a:rPr lang="en-AU" dirty="0"/>
              <a:t>The NBPU TIS regularly hosts training days and jurisdictional workshops - it is important that you attend these.</a:t>
            </a:r>
          </a:p>
        </p:txBody>
      </p:sp>
    </p:spTree>
    <p:extLst>
      <p:ext uri="{BB962C8B-B14F-4D97-AF65-F5344CB8AC3E}">
        <p14:creationId xmlns:p14="http://schemas.microsoft.com/office/powerpoint/2010/main" val="83289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NBPU-TIS Colours">
      <a:dk1>
        <a:srgbClr val="0E768A"/>
      </a:dk1>
      <a:lt1>
        <a:sysClr val="window" lastClr="FFFFFF"/>
      </a:lt1>
      <a:dk2>
        <a:srgbClr val="0E768A"/>
      </a:dk2>
      <a:lt2>
        <a:srgbClr val="EEECE1"/>
      </a:lt2>
      <a:accent1>
        <a:srgbClr val="FC4E07"/>
      </a:accent1>
      <a:accent2>
        <a:srgbClr val="FD8608"/>
      </a:accent2>
      <a:accent3>
        <a:srgbClr val="BE0004"/>
      </a:accent3>
      <a:accent4>
        <a:srgbClr val="1086C1"/>
      </a:accent4>
      <a:accent5>
        <a:srgbClr val="0B5526"/>
      </a:accent5>
      <a:accent6>
        <a:srgbClr val="57C627"/>
      </a:accent6>
      <a:hlink>
        <a:srgbClr val="FC4E07"/>
      </a:hlink>
      <a:folHlink>
        <a:srgbClr val="C0875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1981</TotalTime>
  <Words>257</Words>
  <Application>Microsoft Office PowerPoint</Application>
  <PresentationFormat>On-screen Show (4:3)</PresentationFormat>
  <Paragraphs>48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Tackling Indigenous Smoking Workers Induction Pack</vt:lpstr>
      <vt:lpstr>Induction Pack</vt:lpstr>
      <vt:lpstr>Background</vt:lpstr>
      <vt:lpstr>Planning</vt:lpstr>
      <vt:lpstr>Activities</vt:lpstr>
      <vt:lpstr>Reporting and  Monitoring &amp; Evaluation</vt:lpstr>
      <vt:lpstr>Development Opportunities</vt:lpstr>
    </vt:vector>
  </TitlesOfParts>
  <Company>TS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Tricia Smith</dc:creator>
  <cp:lastModifiedBy>Ashleigh PARNELL</cp:lastModifiedBy>
  <cp:revision>134</cp:revision>
  <dcterms:created xsi:type="dcterms:W3CDTF">2016-04-13T05:30:14Z</dcterms:created>
  <dcterms:modified xsi:type="dcterms:W3CDTF">2021-04-09T04:04:03Z</dcterms:modified>
</cp:coreProperties>
</file>