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4.xml" ContentType="application/vnd.openxmlformats-officedocument.presentationml.tags+xml"/>
  <Override PartName="/ppt/notesSlides/notesSlide19.xml" ContentType="application/vnd.openxmlformats-officedocument.presentationml.notesSlide+xml"/>
  <Override PartName="/ppt/tags/tag15.xml" ContentType="application/vnd.openxmlformats-officedocument.presentationml.tags+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6.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 id="2147483685" r:id="rId5"/>
  </p:sldMasterIdLst>
  <p:notesMasterIdLst>
    <p:notesMasterId r:id="rId28"/>
  </p:notesMasterIdLst>
  <p:sldIdLst>
    <p:sldId id="498" r:id="rId6"/>
    <p:sldId id="499" r:id="rId7"/>
    <p:sldId id="520" r:id="rId8"/>
    <p:sldId id="517" r:id="rId9"/>
    <p:sldId id="519" r:id="rId10"/>
    <p:sldId id="516" r:id="rId11"/>
    <p:sldId id="518" r:id="rId12"/>
    <p:sldId id="501" r:id="rId13"/>
    <p:sldId id="521" r:id="rId14"/>
    <p:sldId id="507" r:id="rId15"/>
    <p:sldId id="509" r:id="rId16"/>
    <p:sldId id="522" r:id="rId17"/>
    <p:sldId id="510" r:id="rId18"/>
    <p:sldId id="511" r:id="rId19"/>
    <p:sldId id="512" r:id="rId20"/>
    <p:sldId id="513" r:id="rId21"/>
    <p:sldId id="514" r:id="rId22"/>
    <p:sldId id="502" r:id="rId23"/>
    <p:sldId id="503" r:id="rId24"/>
    <p:sldId id="504" r:id="rId25"/>
    <p:sldId id="505" r:id="rId26"/>
    <p:sldId id="506" r:id="rId27"/>
  </p:sldIdLst>
  <p:sldSz cx="9144000" cy="6858000" type="screen4x3"/>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ia Rodrigues" initials="" lastIdx="87" clrIdx="0"/>
  <p:cmAuthor id="1" name="Steve Fisher" initials="SF" lastIdx="91" clrIdx="1"/>
  <p:cmAuthor id="2" name="Ingrid Horton" initials="" lastIdx="5"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8278"/>
    <a:srgbClr val="FFA520"/>
    <a:srgbClr val="A7220A"/>
    <a:srgbClr val="969696"/>
    <a:srgbClr val="306582"/>
    <a:srgbClr val="FF452A"/>
    <a:srgbClr val="F5342A"/>
    <a:srgbClr val="FFFB2F"/>
    <a:srgbClr val="FF2F05"/>
    <a:srgbClr val="E73B1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64" autoAdjust="0"/>
    <p:restoredTop sz="58986" autoAdjust="0"/>
  </p:normalViewPr>
  <p:slideViewPr>
    <p:cSldViewPr snapToGrid="0" snapToObjects="1">
      <p:cViewPr>
        <p:scale>
          <a:sx n="98" d="100"/>
          <a:sy n="98" d="100"/>
        </p:scale>
        <p:origin x="1080" y="-600"/>
      </p:cViewPr>
      <p:guideLst>
        <p:guide orient="horz" pos="2160"/>
        <p:guide pos="2880"/>
      </p:guideLst>
    </p:cSldViewPr>
  </p:slideViewPr>
  <p:outlineViewPr>
    <p:cViewPr>
      <p:scale>
        <a:sx n="33" d="100"/>
        <a:sy n="33" d="100"/>
      </p:scale>
      <p:origin x="0" y="0"/>
    </p:cViewPr>
  </p:outlineViewPr>
  <p:notesTextViewPr>
    <p:cViewPr>
      <p:scale>
        <a:sx n="85" d="100"/>
        <a:sy n="85" d="100"/>
      </p:scale>
      <p:origin x="0" y="0"/>
    </p:cViewPr>
  </p:notesTextViewPr>
  <p:sorterViewPr>
    <p:cViewPr varScale="1">
      <p:scale>
        <a:sx n="1" d="1"/>
        <a:sy n="1" d="1"/>
      </p:scale>
      <p:origin x="0" y="0"/>
    </p:cViewPr>
  </p:sorterViewPr>
  <p:notesViewPr>
    <p:cSldViewPr snapToGrid="0" snapToObjects="1">
      <p:cViewPr>
        <p:scale>
          <a:sx n="203" d="100"/>
          <a:sy n="203" d="100"/>
        </p:scale>
        <p:origin x="1224" y="-754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1291988634550222E-2"/>
          <c:y val="3.7991328864978594E-2"/>
          <c:w val="0.611968058088037"/>
          <c:h val="0.58855604151648766"/>
        </c:manualLayout>
      </c:layout>
      <c:barChart>
        <c:barDir val="col"/>
        <c:grouping val="clustered"/>
        <c:varyColors val="0"/>
        <c:ser>
          <c:idx val="0"/>
          <c:order val="0"/>
          <c:spPr>
            <a:solidFill>
              <a:schemeClr val="accent1"/>
            </a:solidFill>
            <a:ln>
              <a:noFill/>
            </a:ln>
            <a:effectLst/>
          </c:spPr>
          <c:invertIfNegative val="0"/>
          <c:val>
            <c:numRef>
              <c:f>Sheet1!$B$2:$B$5</c:f>
              <c:numCache>
                <c:formatCode>General</c:formatCode>
                <c:ptCount val="4"/>
                <c:pt idx="0">
                  <c:v>4.3</c:v>
                </c:pt>
                <c:pt idx="1">
                  <c:v>2.5</c:v>
                </c:pt>
                <c:pt idx="2">
                  <c:v>3.5</c:v>
                </c:pt>
                <c:pt idx="3">
                  <c:v>4.5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Series 1</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0-53B0-4DB6-B646-B1236363647F}"/>
            </c:ext>
          </c:extLst>
        </c:ser>
        <c:ser>
          <c:idx val="1"/>
          <c:order val="1"/>
          <c:spPr>
            <a:solidFill>
              <a:schemeClr val="accent2"/>
            </a:solidFill>
            <a:ln>
              <a:noFill/>
            </a:ln>
            <a:effectLst/>
          </c:spPr>
          <c:invertIfNegative val="0"/>
          <c:val>
            <c:numRef>
              <c:f>Sheet1!$C$2:$C$5</c:f>
              <c:numCache>
                <c:formatCode>General</c:formatCode>
                <c:ptCount val="4"/>
                <c:pt idx="0">
                  <c:v>2.4</c:v>
                </c:pt>
                <c:pt idx="1">
                  <c:v>4.4000000000000004</c:v>
                </c:pt>
                <c:pt idx="2">
                  <c:v>1.8</c:v>
                </c:pt>
                <c:pt idx="3">
                  <c:v>2.8</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Series 2</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1-53B0-4DB6-B646-B1236363647F}"/>
            </c:ext>
          </c:extLst>
        </c:ser>
        <c:ser>
          <c:idx val="2"/>
          <c:order val="2"/>
          <c:spPr>
            <a:solidFill>
              <a:schemeClr val="accent3"/>
            </a:solidFill>
            <a:ln>
              <a:noFill/>
            </a:ln>
            <a:effectLst/>
          </c:spPr>
          <c:invertIfNegative val="0"/>
          <c:val>
            <c:numRef>
              <c:f>Sheet1!$D$2:$D$5</c:f>
              <c:numCache>
                <c:formatCode>General</c:formatCode>
                <c:ptCount val="4"/>
                <c:pt idx="0">
                  <c:v>2</c:v>
                </c:pt>
                <c:pt idx="1">
                  <c:v>2</c:v>
                </c:pt>
                <c:pt idx="2">
                  <c:v>3</c:v>
                </c:pt>
                <c:pt idx="3">
                  <c:v>5</c:v>
                </c:pt>
              </c:numCache>
            </c:numRef>
          </c:val>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Series 3</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2-53B0-4DB6-B646-B1236363647F}"/>
            </c:ext>
          </c:extLst>
        </c:ser>
        <c:dLbls>
          <c:showLegendKey val="0"/>
          <c:showVal val="0"/>
          <c:showCatName val="0"/>
          <c:showSerName val="0"/>
          <c:showPercent val="0"/>
          <c:showBubbleSize val="0"/>
        </c:dLbls>
        <c:gapWidth val="199"/>
        <c:axId val="242510984"/>
        <c:axId val="242537064"/>
      </c:barChart>
      <c:catAx>
        <c:axId val="24251098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242537064"/>
        <c:crosses val="autoZero"/>
        <c:auto val="1"/>
        <c:lblAlgn val="ctr"/>
        <c:lblOffset val="100"/>
        <c:noMultiLvlLbl val="0"/>
      </c:catAx>
      <c:valAx>
        <c:axId val="242537064"/>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2510984"/>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en-AU"/>
          </a:p>
        </p:txBody>
      </p:sp>
      <p:sp>
        <p:nvSpPr>
          <p:cNvPr id="3" name="Date Placeholder 2"/>
          <p:cNvSpPr>
            <a:spLocks noGrp="1"/>
          </p:cNvSpPr>
          <p:nvPr>
            <p:ph type="dt" idx="1"/>
          </p:nvPr>
        </p:nvSpPr>
        <p:spPr>
          <a:xfrm>
            <a:off x="4023992" y="0"/>
            <a:ext cx="3078427" cy="511731"/>
          </a:xfrm>
          <a:prstGeom prst="rect">
            <a:avLst/>
          </a:prstGeom>
        </p:spPr>
        <p:txBody>
          <a:bodyPr vert="horz" lIns="99075" tIns="49538" rIns="99075" bIns="49538" rtlCol="0"/>
          <a:lstStyle>
            <a:lvl1pPr algn="r">
              <a:defRPr sz="1300"/>
            </a:lvl1pPr>
          </a:lstStyle>
          <a:p>
            <a:fld id="{B8E7CAAB-0CAE-414F-A460-256B5FF6B5DF}" type="datetimeFigureOut">
              <a:rPr lang="en-US" smtClean="0"/>
              <a:pPr/>
              <a:t>8/14/2020</a:t>
            </a:fld>
            <a:endParaRPr lang="en-AU"/>
          </a:p>
        </p:txBody>
      </p:sp>
      <p:sp>
        <p:nvSpPr>
          <p:cNvPr id="4" name="Slide Image Placeholder 3"/>
          <p:cNvSpPr>
            <a:spLocks noGrp="1" noRot="1" noChangeAspect="1"/>
          </p:cNvSpPr>
          <p:nvPr>
            <p:ph type="sldImg" idx="2"/>
          </p:nvPr>
        </p:nvSpPr>
        <p:spPr>
          <a:xfrm>
            <a:off x="995363" y="768350"/>
            <a:ext cx="5113337" cy="3836988"/>
          </a:xfrm>
          <a:prstGeom prst="rect">
            <a:avLst/>
          </a:prstGeom>
          <a:noFill/>
          <a:ln w="12700">
            <a:solidFill>
              <a:prstClr val="black"/>
            </a:solidFill>
          </a:ln>
        </p:spPr>
        <p:txBody>
          <a:bodyPr vert="horz" lIns="99075" tIns="49538" rIns="99075" bIns="49538" rtlCol="0" anchor="ctr"/>
          <a:lstStyle/>
          <a:p>
            <a:endParaRPr lang="en-AU"/>
          </a:p>
        </p:txBody>
      </p:sp>
      <p:sp>
        <p:nvSpPr>
          <p:cNvPr id="5" name="Notes Placeholder 4"/>
          <p:cNvSpPr>
            <a:spLocks noGrp="1"/>
          </p:cNvSpPr>
          <p:nvPr>
            <p:ph type="body" sz="quarter" idx="3"/>
          </p:nvPr>
        </p:nvSpPr>
        <p:spPr>
          <a:xfrm>
            <a:off x="710407" y="4861441"/>
            <a:ext cx="5683250" cy="4605576"/>
          </a:xfrm>
          <a:prstGeom prst="rect">
            <a:avLst/>
          </a:prstGeom>
        </p:spPr>
        <p:txBody>
          <a:bodyPr vert="horz" lIns="99075" tIns="49538" rIns="99075" bIns="49538"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6" name="Footer Placeholder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a:defRPr sz="1300"/>
            </a:lvl1pPr>
          </a:lstStyle>
          <a:p>
            <a:endParaRPr lang="en-AU"/>
          </a:p>
        </p:txBody>
      </p:sp>
      <p:sp>
        <p:nvSpPr>
          <p:cNvPr id="7" name="Slide Number Placeholder 6"/>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a:defRPr sz="1300"/>
            </a:lvl1pPr>
          </a:lstStyle>
          <a:p>
            <a:fld id="{E1F53650-25E4-B848-828E-AE1CC7B2269F}" type="slidenum">
              <a:rPr lang="en-AU" smtClean="0"/>
              <a:pPr/>
              <a:t>‹#›</a:t>
            </a:fld>
            <a:endParaRPr lang="en-AU"/>
          </a:p>
        </p:txBody>
      </p:sp>
    </p:spTree>
    <p:extLst>
      <p:ext uri="{BB962C8B-B14F-4D97-AF65-F5344CB8AC3E}">
        <p14:creationId xmlns:p14="http://schemas.microsoft.com/office/powerpoint/2010/main" val="80686917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dirty="0"/>
              <a:t>Hello TIS teams! Its reporting time again, so we though it would be a good time to talk about the kind of information that you need to put in your performance report– and importantly to look at some of the challenges from last time around and how to overcome them, so you are on the way to writing the best PR the world has ever seen!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t>Before we begin I would like to acknowledge the Aboriginal and Torres Strait Islander people, traditional custodians of this land we are all on today. </a:t>
            </a:r>
            <a:r>
              <a:rPr lang="en-AU" sz="1200" b="0" i="0" kern="1200" dirty="0">
                <a:solidFill>
                  <a:schemeClr val="tx1"/>
                </a:solidFill>
                <a:effectLst/>
                <a:latin typeface="+mn-lt"/>
                <a:ea typeface="+mn-ea"/>
                <a:cs typeface="+mn-cs"/>
              </a:rPr>
              <a:t>I acknowledge and respect their continuing culture, connection to country,  and contribution they make to life in Australia. I </a:t>
            </a:r>
            <a:r>
              <a:rPr lang="en-AU" dirty="0"/>
              <a:t>pay my respects to elders past present and emerging.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t>So lets start with a reminder about why the performance report matters...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dirty="0"/>
          </a:p>
          <a:p>
            <a:endParaRPr lang="en-AU" dirty="0"/>
          </a:p>
        </p:txBody>
      </p:sp>
      <p:sp>
        <p:nvSpPr>
          <p:cNvPr id="4" name="Slide Number Placeholder 3"/>
          <p:cNvSpPr>
            <a:spLocks noGrp="1"/>
          </p:cNvSpPr>
          <p:nvPr>
            <p:ph type="sldNum" sz="quarter" idx="10"/>
          </p:nvPr>
        </p:nvSpPr>
        <p:spPr/>
        <p:txBody>
          <a:bodyPr/>
          <a:lstStyle/>
          <a:p>
            <a:fld id="{E1F53650-25E4-B848-828E-AE1CC7B2269F}" type="slidenum">
              <a:rPr lang="en-AU" smtClean="0"/>
              <a:pPr/>
              <a:t>1</a:t>
            </a:fld>
            <a:endParaRPr lang="en-AU"/>
          </a:p>
        </p:txBody>
      </p:sp>
    </p:spTree>
    <p:extLst>
      <p:ext uri="{BB962C8B-B14F-4D97-AF65-F5344CB8AC3E}">
        <p14:creationId xmlns:p14="http://schemas.microsoft.com/office/powerpoint/2010/main" val="29395178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200" dirty="0"/>
              <a:t>So last time around some Teams had problems cutting and pasting information into the template. Other challenges included spell checker not working in the document, and changes to layout once the document was unlocked for NBPU to comment (resulting for example in a single line on a page), We also noted a ack of space in case study/success story section for one of the indictors. </a:t>
            </a:r>
          </a:p>
          <a:p>
            <a:pPr marL="0" marR="0" lvl="0" indent="0" algn="l" defTabSz="457200" rtl="0" eaLnBrk="1" fontAlgn="auto" latinLnBrk="0" hangingPunct="1">
              <a:lnSpc>
                <a:spcPct val="100000"/>
              </a:lnSpc>
              <a:spcBef>
                <a:spcPts val="0"/>
              </a:spcBef>
              <a:spcAft>
                <a:spcPts val="0"/>
              </a:spcAft>
              <a:buClrTx/>
              <a:buSzTx/>
              <a:buFontTx/>
              <a:buNone/>
              <a:tabLst/>
              <a:defRPr/>
            </a:pPr>
            <a:r>
              <a:rPr lang="en-AU" sz="1200" dirty="0"/>
              <a:t>Happily we spoke to CIRCA and they have made some updates to the formatting – this is why it is so important to have the latest version of the template.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t>We would always recommend that you start you report afresh,  - don’t just try to adapt last one you did. Of course you still need to make reference to the previous report.. </a:t>
            </a:r>
          </a:p>
          <a:p>
            <a:endParaRPr lang="en-US" dirty="0"/>
          </a:p>
        </p:txBody>
      </p:sp>
      <p:sp>
        <p:nvSpPr>
          <p:cNvPr id="4" name="Slide Number Placeholder 3"/>
          <p:cNvSpPr>
            <a:spLocks noGrp="1"/>
          </p:cNvSpPr>
          <p:nvPr>
            <p:ph type="sldNum" sz="quarter" idx="5"/>
          </p:nvPr>
        </p:nvSpPr>
        <p:spPr/>
        <p:txBody>
          <a:bodyPr/>
          <a:lstStyle/>
          <a:p>
            <a:fld id="{E1F53650-25E4-B848-828E-AE1CC7B2269F}" type="slidenum">
              <a:rPr lang="en-AU" smtClean="0"/>
              <a:pPr/>
              <a:t>10</a:t>
            </a:fld>
            <a:endParaRPr lang="en-AU"/>
          </a:p>
        </p:txBody>
      </p:sp>
    </p:spTree>
    <p:extLst>
      <p:ext uri="{BB962C8B-B14F-4D97-AF65-F5344CB8AC3E}">
        <p14:creationId xmlns:p14="http://schemas.microsoft.com/office/powerpoint/2010/main" val="2338948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t>Last time around we found the frequency responses for indicators 1,5,6 were challenging to apply </a:t>
            </a:r>
          </a:p>
          <a:p>
            <a:r>
              <a:rPr lang="en-AU" sz="1200" b="0" dirty="0"/>
              <a:t>This is because category choices do not cover all possible scenarios. For example, </a:t>
            </a:r>
            <a:r>
              <a:rPr lang="en-AU" sz="1200" dirty="0"/>
              <a:t> if an activity has happened 6 times in 6 months, but this was not monthly – perhaps they all happened over a  3 week period – there was no way to capture this. </a:t>
            </a:r>
            <a:endParaRPr lang="en-AU" sz="1200" b="0" dirty="0"/>
          </a:p>
          <a:p>
            <a:endParaRPr lang="en-AU" sz="1200" b="0" dirty="0"/>
          </a:p>
          <a:p>
            <a:r>
              <a:rPr lang="en-AU" sz="1200" b="0" dirty="0"/>
              <a:t>Ongoing was </a:t>
            </a:r>
            <a:r>
              <a:rPr lang="en-AU" sz="1200" dirty="0"/>
              <a:t>overused by some teams – simply because they did not know what other response to use. We have asked CIRCA if this could be amended, removing this category and making choices more fit for purpose.</a:t>
            </a:r>
          </a:p>
          <a:p>
            <a:pPr lvl="0"/>
            <a:endParaRPr lang="en-AU"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AU" sz="1200" b="1" kern="1200" dirty="0">
                <a:solidFill>
                  <a:schemeClr val="tx1"/>
                </a:solidFill>
                <a:effectLst/>
                <a:latin typeface="+mn-lt"/>
                <a:ea typeface="+mn-ea"/>
                <a:cs typeface="+mn-cs"/>
              </a:rPr>
              <a:t>CIRCA says when they do a more significant overhaul of the performance report either later in 2020 or early 2021 they will consider adjusting these categories, but it is not advisable to make this change now when other changes are also likely needed</a:t>
            </a:r>
            <a:r>
              <a:rPr lang="en-AU" b="1" dirty="0">
                <a:effectLst/>
              </a:rPr>
              <a:t> </a:t>
            </a:r>
            <a:r>
              <a:rPr lang="en-AU" sz="1200" b="1" kern="1200" dirty="0">
                <a:solidFill>
                  <a:schemeClr val="tx1"/>
                </a:solidFill>
                <a:effectLst/>
                <a:latin typeface="+mn-lt"/>
                <a:ea typeface="+mn-ea"/>
                <a:cs typeface="+mn-cs"/>
              </a:rPr>
              <a:t> In the meantime, CIRCA suggests describing the actual duration and number of occurrences in the “Type of activity?” text box, and then selecting whatever frequency category best describes the frequency during their timeframe</a:t>
            </a:r>
            <a:endParaRPr lang="en-US" dirty="0"/>
          </a:p>
        </p:txBody>
      </p:sp>
      <p:sp>
        <p:nvSpPr>
          <p:cNvPr id="4" name="Slide Number Placeholder 3"/>
          <p:cNvSpPr>
            <a:spLocks noGrp="1"/>
          </p:cNvSpPr>
          <p:nvPr>
            <p:ph type="sldNum" sz="quarter" idx="5"/>
          </p:nvPr>
        </p:nvSpPr>
        <p:spPr/>
        <p:txBody>
          <a:bodyPr/>
          <a:lstStyle/>
          <a:p>
            <a:fld id="{E1F53650-25E4-B848-828E-AE1CC7B2269F}" type="slidenum">
              <a:rPr lang="en-AU" smtClean="0"/>
              <a:pPr/>
              <a:t>11</a:t>
            </a:fld>
            <a:endParaRPr lang="en-AU"/>
          </a:p>
        </p:txBody>
      </p:sp>
    </p:spTree>
    <p:extLst>
      <p:ext uri="{BB962C8B-B14F-4D97-AF65-F5344CB8AC3E}">
        <p14:creationId xmlns:p14="http://schemas.microsoft.com/office/powerpoint/2010/main" val="2575537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200" b="1" kern="1200" dirty="0">
                <a:solidFill>
                  <a:schemeClr val="tx1"/>
                </a:solidFill>
                <a:effectLst/>
                <a:latin typeface="+mn-lt"/>
                <a:ea typeface="+mn-ea"/>
                <a:cs typeface="+mn-cs"/>
              </a:rPr>
              <a:t>(So in this example social marketing campaign happened 6 times over a 3 week period (twice a week)</a:t>
            </a:r>
            <a:endParaRPr lang="en-US" dirty="0"/>
          </a:p>
        </p:txBody>
      </p:sp>
      <p:sp>
        <p:nvSpPr>
          <p:cNvPr id="4" name="Slide Number Placeholder 3"/>
          <p:cNvSpPr>
            <a:spLocks noGrp="1"/>
          </p:cNvSpPr>
          <p:nvPr>
            <p:ph type="sldNum" sz="quarter" idx="5"/>
          </p:nvPr>
        </p:nvSpPr>
        <p:spPr/>
        <p:txBody>
          <a:bodyPr/>
          <a:lstStyle/>
          <a:p>
            <a:fld id="{E1F53650-25E4-B848-828E-AE1CC7B2269F}" type="slidenum">
              <a:rPr lang="en-AU" smtClean="0"/>
              <a:pPr/>
              <a:t>12</a:t>
            </a:fld>
            <a:endParaRPr lang="en-AU"/>
          </a:p>
        </p:txBody>
      </p:sp>
    </p:spTree>
    <p:extLst>
      <p:ext uri="{BB962C8B-B14F-4D97-AF65-F5344CB8AC3E}">
        <p14:creationId xmlns:p14="http://schemas.microsoft.com/office/powerpoint/2010/main" val="2907122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sz="1200" dirty="0"/>
              <a:t>Another challenge was defining reach. Some teams have counted the number of people attending an event as their reach, others have used number of people who participated/engaged with the message  - for example by  going up to a stall, taking brochures/written info, having a conversation etc. </a:t>
            </a:r>
            <a:endParaRPr lang="en-AU" sz="1400" b="1" i="0" cap="all" baseline="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To be consistent, CIRCA would like us to use the usual health promotion definition of reach as described here.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 </a:t>
            </a:r>
            <a:endParaRPr lang="en-AU" sz="1400" b="1" i="0" cap="none" baseline="0" dirty="0"/>
          </a:p>
          <a:p>
            <a:endParaRPr lang="en-US" dirty="0"/>
          </a:p>
        </p:txBody>
      </p:sp>
      <p:sp>
        <p:nvSpPr>
          <p:cNvPr id="4" name="Slide Number Placeholder 3"/>
          <p:cNvSpPr>
            <a:spLocks noGrp="1"/>
          </p:cNvSpPr>
          <p:nvPr>
            <p:ph type="sldNum" sz="quarter" idx="5"/>
          </p:nvPr>
        </p:nvSpPr>
        <p:spPr/>
        <p:txBody>
          <a:bodyPr/>
          <a:lstStyle/>
          <a:p>
            <a:fld id="{E1F53650-25E4-B848-828E-AE1CC7B2269F}" type="slidenum">
              <a:rPr lang="en-AU" smtClean="0"/>
              <a:pPr/>
              <a:t>13</a:t>
            </a:fld>
            <a:endParaRPr lang="en-AU"/>
          </a:p>
        </p:txBody>
      </p:sp>
    </p:spTree>
    <p:extLst>
      <p:ext uri="{BB962C8B-B14F-4D97-AF65-F5344CB8AC3E}">
        <p14:creationId xmlns:p14="http://schemas.microsoft.com/office/powerpoint/2010/main" val="44981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t>Teams have taken different approaches to reporting those activities that are repeated in different locations or with different populations but are essentially the exact same activity. Some teams aggregate data across all areas and report this, others report by individual location (</a:t>
            </a:r>
            <a:r>
              <a:rPr lang="en-AU" sz="1200" dirty="0" err="1"/>
              <a:t>eg</a:t>
            </a:r>
            <a:r>
              <a:rPr lang="en-AU" sz="1200" dirty="0"/>
              <a:t> by postcode). </a:t>
            </a:r>
          </a:p>
          <a:p>
            <a:endParaRPr lang="en-AU" sz="1200" dirty="0"/>
          </a:p>
          <a:p>
            <a:r>
              <a:rPr lang="en-AU" sz="1200" dirty="0"/>
              <a:t>CIRCA would prefer the disaggregated approach as this will identify differences in reach and frequency in each location</a:t>
            </a:r>
          </a:p>
          <a:p>
            <a:endParaRPr lang="en-AU" sz="1200" dirty="0"/>
          </a:p>
          <a:p>
            <a:r>
              <a:rPr lang="en-AU" sz="1200" dirty="0"/>
              <a:t>As before if you really can’t disaggregate then discuss this in the challenges section and think about a possible solution for next time.</a:t>
            </a:r>
          </a:p>
          <a:p>
            <a:endParaRPr lang="en-US" dirty="0"/>
          </a:p>
        </p:txBody>
      </p:sp>
      <p:sp>
        <p:nvSpPr>
          <p:cNvPr id="4" name="Slide Number Placeholder 3"/>
          <p:cNvSpPr>
            <a:spLocks noGrp="1"/>
          </p:cNvSpPr>
          <p:nvPr>
            <p:ph type="sldNum" sz="quarter" idx="5"/>
          </p:nvPr>
        </p:nvSpPr>
        <p:spPr/>
        <p:txBody>
          <a:bodyPr/>
          <a:lstStyle/>
          <a:p>
            <a:fld id="{E1F53650-25E4-B848-828E-AE1CC7B2269F}" type="slidenum">
              <a:rPr lang="en-AU" smtClean="0"/>
              <a:pPr/>
              <a:t>14</a:t>
            </a:fld>
            <a:endParaRPr lang="en-AU"/>
          </a:p>
        </p:txBody>
      </p:sp>
    </p:spTree>
    <p:extLst>
      <p:ext uri="{BB962C8B-B14F-4D97-AF65-F5344CB8AC3E}">
        <p14:creationId xmlns:p14="http://schemas.microsoft.com/office/powerpoint/2010/main" val="3339577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t>Under Indicator 1, there is a  question that asks: In the past 6 months, how many events have you held to support prevention of uptake of smoking and/or smoking cessation? </a:t>
            </a:r>
            <a:endParaRPr lang="en-AU" sz="1200" dirty="0"/>
          </a:p>
          <a:p>
            <a:r>
              <a:rPr lang="en-AU" sz="1200" dirty="0"/>
              <a:t>For this question we need to be clear on our definition of:</a:t>
            </a:r>
          </a:p>
          <a:p>
            <a:pPr lvl="0"/>
            <a:r>
              <a:rPr lang="en-AU" sz="1200" dirty="0"/>
              <a:t>Number of events HELD – we found last time some people only included events they were responsible for, whereas others included  events they participated in (so had a stall at an event organised by another organisation for instance) </a:t>
            </a:r>
          </a:p>
          <a:p>
            <a:pPr lvl="0"/>
            <a:r>
              <a:rPr lang="en-AU" sz="1200" dirty="0"/>
              <a:t> </a:t>
            </a:r>
          </a:p>
          <a:p>
            <a:pPr lvl="0"/>
            <a:r>
              <a:rPr lang="en-AU" sz="1200" dirty="0"/>
              <a:t>We also found people interpreted an event differently.  So some people included school activities and others only counted big festivals or footie events etc. </a:t>
            </a:r>
          </a:p>
          <a:p>
            <a:pPr lvl="0"/>
            <a:endParaRPr lang="en-AU" sz="1200" dirty="0"/>
          </a:p>
          <a:p>
            <a:pPr lvl="0"/>
            <a:r>
              <a:rPr lang="en-AU" sz="1200" dirty="0"/>
              <a:t>The intention of this question is not to capture the extent of action under this indicator. It is intended to capture very specific activity.  SO</a:t>
            </a:r>
            <a:r>
              <a:rPr lang="en-US" sz="1200" b="0" kern="1200" dirty="0">
                <a:solidFill>
                  <a:schemeClr val="tx1"/>
                </a:solidFill>
                <a:effectLst/>
                <a:latin typeface="+mn-lt"/>
                <a:ea typeface="+mn-ea"/>
                <a:cs typeface="+mn-cs"/>
              </a:rPr>
              <a:t> </a:t>
            </a:r>
            <a:r>
              <a:rPr lang="en-AU" sz="1200" b="1" kern="1200" dirty="0">
                <a:solidFill>
                  <a:schemeClr val="tx1"/>
                </a:solidFill>
                <a:effectLst/>
                <a:latin typeface="+mn-lt"/>
                <a:ea typeface="+mn-ea"/>
                <a:cs typeface="+mn-cs"/>
              </a:rPr>
              <a:t>CIRCA’s Response is very clear that :</a:t>
            </a:r>
            <a:r>
              <a:rPr lang="en-AU" sz="1200" kern="1200" dirty="0">
                <a:solidFill>
                  <a:schemeClr val="tx1"/>
                </a:solidFill>
                <a:effectLst/>
                <a:latin typeface="+mn-lt"/>
                <a:ea typeface="+mn-ea"/>
                <a:cs typeface="+mn-cs"/>
              </a:rPr>
              <a:t> Held = hosted only (responsible for)</a:t>
            </a:r>
          </a:p>
          <a:p>
            <a:pPr marL="0" marR="0" lvl="0" indent="0" algn="l" defTabSz="4572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Event = a large event</a:t>
            </a:r>
          </a:p>
          <a:p>
            <a:endParaRPr lang="en-US" dirty="0"/>
          </a:p>
        </p:txBody>
      </p:sp>
      <p:sp>
        <p:nvSpPr>
          <p:cNvPr id="4" name="Slide Number Placeholder 3"/>
          <p:cNvSpPr>
            <a:spLocks noGrp="1"/>
          </p:cNvSpPr>
          <p:nvPr>
            <p:ph type="sldNum" sz="quarter" idx="5"/>
          </p:nvPr>
        </p:nvSpPr>
        <p:spPr/>
        <p:txBody>
          <a:bodyPr/>
          <a:lstStyle/>
          <a:p>
            <a:fld id="{E1F53650-25E4-B848-828E-AE1CC7B2269F}" type="slidenum">
              <a:rPr lang="en-AU" smtClean="0"/>
              <a:pPr/>
              <a:t>15</a:t>
            </a:fld>
            <a:endParaRPr lang="en-AU"/>
          </a:p>
        </p:txBody>
      </p:sp>
    </p:spTree>
    <p:extLst>
      <p:ext uri="{BB962C8B-B14F-4D97-AF65-F5344CB8AC3E}">
        <p14:creationId xmlns:p14="http://schemas.microsoft.com/office/powerpoint/2010/main" val="18924495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dirty="0"/>
              <a:t>A question under indictor 3 asks you to provide the number of written referrals made to </a:t>
            </a:r>
            <a:r>
              <a:rPr lang="en-AU" sz="1200" b="1" dirty="0" err="1"/>
              <a:t>Quitline</a:t>
            </a:r>
            <a:r>
              <a:rPr lang="en-AU" sz="1200" b="1" dirty="0"/>
              <a:t> in the past 6 months.</a:t>
            </a:r>
            <a:endParaRPr lang="en-AU" sz="1200" dirty="0"/>
          </a:p>
          <a:p>
            <a:r>
              <a:rPr lang="en-AU" sz="1200" dirty="0"/>
              <a:t>Some teams have interpreted this as the referrals they make as a team, whilst others have broadened this out to the wider organisation. This is a tricky question as not every one can access organisational data (and not all organisations have a clinical team). However as you are focussed on Population health promotion we would not expect to see you making a lot of referrals. This question is about capacity building so we would expect to see an increase in referrals form your area, but not necessarily made by your team. </a:t>
            </a:r>
          </a:p>
          <a:p>
            <a:endParaRPr lang="en-AU" sz="1200" b="0" i="0" cap="none" baseline="0" dirty="0"/>
          </a:p>
          <a:p>
            <a:r>
              <a:rPr lang="en-AU" sz="1200" b="0" i="0" cap="none" baseline="0" dirty="0"/>
              <a:t>So we spoke to CIRCA who said:</a:t>
            </a:r>
            <a:r>
              <a:rPr lang="en-AU" sz="1200" b="1" i="0" kern="1200" cap="all" baseline="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When CIRCA does a more significant overhaul of the performance report either later in 2020 or early 2021 we will consider adjusting this question, but it is not advisable to make this change now when others are also likely needed. In the meantime, teams should enumerate the referrals that they’ve made directly.  We hope this doesn’t increase and even hope it might decrease (as they encourage other organisations to refer people to </a:t>
            </a:r>
            <a:r>
              <a:rPr lang="en-AU" sz="1200" kern="1200" dirty="0" err="1">
                <a:solidFill>
                  <a:schemeClr val="tx1"/>
                </a:solidFill>
                <a:effectLst/>
                <a:latin typeface="+mn-lt"/>
                <a:ea typeface="+mn-ea"/>
                <a:cs typeface="+mn-cs"/>
              </a:rPr>
              <a:t>Quitline</a:t>
            </a:r>
            <a:r>
              <a:rPr lang="en-AU" sz="1200" kern="1200" dirty="0">
                <a:solidFill>
                  <a:schemeClr val="tx1"/>
                </a:solidFill>
                <a:effectLst/>
                <a:latin typeface="+mn-lt"/>
                <a:ea typeface="+mn-ea"/>
                <a:cs typeface="+mn-cs"/>
              </a:rPr>
              <a:t>).</a:t>
            </a:r>
          </a:p>
          <a:p>
            <a:endParaRPr lang="en-US" sz="1200" b="1" i="0" cap="all" baseline="0" dirty="0"/>
          </a:p>
          <a:p>
            <a:endParaRPr lang="en-US" dirty="0"/>
          </a:p>
        </p:txBody>
      </p:sp>
      <p:sp>
        <p:nvSpPr>
          <p:cNvPr id="4" name="Slide Number Placeholder 3"/>
          <p:cNvSpPr>
            <a:spLocks noGrp="1"/>
          </p:cNvSpPr>
          <p:nvPr>
            <p:ph type="sldNum" sz="quarter" idx="5"/>
          </p:nvPr>
        </p:nvSpPr>
        <p:spPr/>
        <p:txBody>
          <a:bodyPr/>
          <a:lstStyle/>
          <a:p>
            <a:fld id="{E1F53650-25E4-B848-828E-AE1CC7B2269F}" type="slidenum">
              <a:rPr lang="en-AU" smtClean="0"/>
              <a:pPr/>
              <a:t>16</a:t>
            </a:fld>
            <a:endParaRPr lang="en-AU"/>
          </a:p>
        </p:txBody>
      </p:sp>
    </p:spTree>
    <p:extLst>
      <p:ext uri="{BB962C8B-B14F-4D97-AF65-F5344CB8AC3E}">
        <p14:creationId xmlns:p14="http://schemas.microsoft.com/office/powerpoint/2010/main" val="505483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AU" sz="1200" dirty="0"/>
              <a:t>Last time around we found that FAMs were not always clear as to whether or not teams had sought NBPU advice before submitting reports. We wanted to find an easy way to capture this information without needing lots of extra emails, form filling or so on. We therefore spoke to </a:t>
            </a:r>
            <a:r>
              <a:rPr lang="en-AU" sz="1200" kern="1200" dirty="0">
                <a:solidFill>
                  <a:schemeClr val="tx1"/>
                </a:solidFill>
                <a:effectLst/>
                <a:latin typeface="+mn-lt"/>
                <a:ea typeface="+mn-ea"/>
                <a:cs typeface="+mn-cs"/>
              </a:rPr>
              <a:t>CIRCA who have inserted this set of fields into the document, (another reason you need to have the updated template!)</a:t>
            </a:r>
            <a:endParaRPr lang="en-AU" sz="1200" dirty="0"/>
          </a:p>
          <a:p>
            <a:endParaRPr lang="en-US" dirty="0"/>
          </a:p>
        </p:txBody>
      </p:sp>
      <p:sp>
        <p:nvSpPr>
          <p:cNvPr id="4" name="Slide Number Placeholder 3"/>
          <p:cNvSpPr>
            <a:spLocks noGrp="1"/>
          </p:cNvSpPr>
          <p:nvPr>
            <p:ph type="sldNum" sz="quarter" idx="5"/>
          </p:nvPr>
        </p:nvSpPr>
        <p:spPr/>
        <p:txBody>
          <a:bodyPr/>
          <a:lstStyle/>
          <a:p>
            <a:fld id="{E1F53650-25E4-B848-828E-AE1CC7B2269F}" type="slidenum">
              <a:rPr lang="en-AU" smtClean="0"/>
              <a:pPr/>
              <a:t>17</a:t>
            </a:fld>
            <a:endParaRPr lang="en-AU"/>
          </a:p>
        </p:txBody>
      </p:sp>
    </p:spTree>
    <p:extLst>
      <p:ext uri="{BB962C8B-B14F-4D97-AF65-F5344CB8AC3E}">
        <p14:creationId xmlns:p14="http://schemas.microsoft.com/office/powerpoint/2010/main" val="26924329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AU" dirty="0"/>
              <a:t>So this numerical data provide really useful measures of the activity you are engaged in (what you are doing). BUT numbers do not always show the IMPACT you are having.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err="1"/>
              <a:t>Eg</a:t>
            </a:r>
            <a:r>
              <a:rPr lang="en-AU" dirty="0"/>
              <a:t>: Indicator 3 -  it is useful to know how many staff in your organisation have undertaken </a:t>
            </a:r>
            <a:r>
              <a:rPr lang="en-AU" dirty="0" err="1"/>
              <a:t>quitskills</a:t>
            </a:r>
            <a:r>
              <a:rPr lang="en-AU" dirty="0"/>
              <a:t> training. But the numbers don’t tell us if this training helped increase staff knowledge and confidence? Are they going to use their new skills more? How is that new capacity making a difference to clients? This story of the impact is really important and the reason your M&amp;E  has to go beyond just numerical counts.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t>There is a space for you to tell these stories on the template and it is important that you use this space to its full extent by telling your case studies and success stories – there is room to provide one for each indicator. Please use this space to tell us about your wise practice. And don’t repeat the same story under different indicators. We know information is some time relevant to different indicators, but try and find a different story for each one  - don’t waste all that lovely story telling space!!</a:t>
            </a:r>
          </a:p>
        </p:txBody>
      </p:sp>
      <p:sp>
        <p:nvSpPr>
          <p:cNvPr id="4" name="Slide Number Placeholder 3"/>
          <p:cNvSpPr>
            <a:spLocks noGrp="1"/>
          </p:cNvSpPr>
          <p:nvPr>
            <p:ph type="sldNum" sz="quarter" idx="5"/>
          </p:nvPr>
        </p:nvSpPr>
        <p:spPr/>
        <p:txBody>
          <a:bodyPr/>
          <a:lstStyle/>
          <a:p>
            <a:fld id="{245EDC2C-D580-4ED7-99D9-D0E17644DBF3}" type="slidenum">
              <a:rPr lang="en-AU" smtClean="0"/>
              <a:t>18</a:t>
            </a:fld>
            <a:endParaRPr lang="en-AU"/>
          </a:p>
        </p:txBody>
      </p:sp>
    </p:spTree>
    <p:extLst>
      <p:ext uri="{BB962C8B-B14F-4D97-AF65-F5344CB8AC3E}">
        <p14:creationId xmlns:p14="http://schemas.microsoft.com/office/powerpoint/2010/main" val="2070582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1" indent="-457200">
              <a:spcAft>
                <a:spcPts val="600"/>
              </a:spcAft>
              <a:buFont typeface="Arial" panose="020B0604020202020204" pitchFamily="34" charset="0"/>
              <a:buChar char="•"/>
            </a:pPr>
            <a:r>
              <a:rPr lang="en-AU" sz="2400" dirty="0"/>
              <a:t>A story that shows the impact your activities have against one of the program indicators; </a:t>
            </a:r>
          </a:p>
          <a:p>
            <a:pPr marL="914400" lvl="1" indent="-457200">
              <a:spcAft>
                <a:spcPts val="600"/>
              </a:spcAft>
              <a:buFont typeface="Arial" panose="020B0604020202020204" pitchFamily="34" charset="0"/>
              <a:buChar char="•"/>
            </a:pPr>
            <a:r>
              <a:rPr lang="en-AU" sz="2400" dirty="0"/>
              <a:t>The focus might be:</a:t>
            </a:r>
          </a:p>
          <a:p>
            <a:pPr marL="1828800" lvl="3" indent="-457200">
              <a:spcAft>
                <a:spcPts val="600"/>
              </a:spcAft>
              <a:buFont typeface="Arial" panose="020B0604020202020204" pitchFamily="34" charset="0"/>
              <a:buChar char="•"/>
            </a:pPr>
            <a:r>
              <a:rPr lang="en-AU" sz="2400" dirty="0"/>
              <a:t>change for individuals or families – but important that this is provided within the context of your population health promotion activities (see examples on the website) </a:t>
            </a:r>
          </a:p>
          <a:p>
            <a:pPr marL="1828800" lvl="3" indent="-457200">
              <a:spcAft>
                <a:spcPts val="600"/>
              </a:spcAft>
              <a:buFont typeface="Arial" panose="020B0604020202020204" pitchFamily="34" charset="0"/>
              <a:buChar char="•"/>
            </a:pPr>
            <a:r>
              <a:rPr lang="en-AU" sz="2400" dirty="0"/>
              <a:t>a successful event; </a:t>
            </a:r>
          </a:p>
          <a:p>
            <a:pPr marL="1828800" lvl="3" indent="-457200">
              <a:spcAft>
                <a:spcPts val="600"/>
              </a:spcAft>
              <a:buFont typeface="Arial" panose="020B0604020202020204" pitchFamily="34" charset="0"/>
              <a:buChar char="•"/>
            </a:pPr>
            <a:r>
              <a:rPr lang="en-AU" sz="2400" dirty="0"/>
              <a:t>training that you have facilitated</a:t>
            </a:r>
          </a:p>
          <a:p>
            <a:pPr marL="914400" lvl="1" indent="-457200">
              <a:spcAft>
                <a:spcPts val="600"/>
              </a:spcAft>
              <a:buFont typeface="Arial" panose="020B0604020202020204" pitchFamily="34" charset="0"/>
              <a:buChar char="•"/>
            </a:pPr>
            <a:r>
              <a:rPr lang="en-AU" sz="2400" dirty="0"/>
              <a:t>Difference between case study and success story is POV – case study from participant view point, success story from your view</a:t>
            </a:r>
          </a:p>
          <a:p>
            <a:pPr marL="1371600" lvl="3" indent="0">
              <a:spcAft>
                <a:spcPts val="600"/>
              </a:spcAft>
              <a:buFont typeface="Arial" panose="020B0604020202020204" pitchFamily="34" charset="0"/>
              <a:buNone/>
            </a:pPr>
            <a:endParaRPr lang="en-AU" sz="2400" dirty="0"/>
          </a:p>
          <a:p>
            <a:endParaRPr lang="en-AU" dirty="0"/>
          </a:p>
        </p:txBody>
      </p:sp>
      <p:sp>
        <p:nvSpPr>
          <p:cNvPr id="4" name="Slide Number Placeholder 3"/>
          <p:cNvSpPr>
            <a:spLocks noGrp="1"/>
          </p:cNvSpPr>
          <p:nvPr>
            <p:ph type="sldNum" sz="quarter" idx="5"/>
          </p:nvPr>
        </p:nvSpPr>
        <p:spPr/>
        <p:txBody>
          <a:bodyPr/>
          <a:lstStyle/>
          <a:p>
            <a:fld id="{245EDC2C-D580-4ED7-99D9-D0E17644DBF3}" type="slidenum">
              <a:rPr lang="en-AU" smtClean="0"/>
              <a:t>19</a:t>
            </a:fld>
            <a:endParaRPr lang="en-AU"/>
          </a:p>
        </p:txBody>
      </p:sp>
    </p:spTree>
    <p:extLst>
      <p:ext uri="{BB962C8B-B14F-4D97-AF65-F5344CB8AC3E}">
        <p14:creationId xmlns:p14="http://schemas.microsoft.com/office/powerpoint/2010/main" val="3072989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dirty="0"/>
              <a:t>Performance reports provide the opportunity to show case the work you are doing. </a:t>
            </a:r>
          </a:p>
        </p:txBody>
      </p:sp>
      <p:sp>
        <p:nvSpPr>
          <p:cNvPr id="4" name="Slide Number Placeholder 3"/>
          <p:cNvSpPr>
            <a:spLocks noGrp="1"/>
          </p:cNvSpPr>
          <p:nvPr>
            <p:ph type="sldNum" sz="quarter" idx="5"/>
          </p:nvPr>
        </p:nvSpPr>
        <p:spPr/>
        <p:txBody>
          <a:bodyPr/>
          <a:lstStyle/>
          <a:p>
            <a:fld id="{245EDC2C-D580-4ED7-99D9-D0E17644DBF3}" type="slidenum">
              <a:rPr lang="en-AU" smtClean="0"/>
              <a:t>2</a:t>
            </a:fld>
            <a:endParaRPr lang="en-AU"/>
          </a:p>
        </p:txBody>
      </p:sp>
    </p:spTree>
    <p:extLst>
      <p:ext uri="{BB962C8B-B14F-4D97-AF65-F5344CB8AC3E}">
        <p14:creationId xmlns:p14="http://schemas.microsoft.com/office/powerpoint/2010/main" val="3296459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1" indent="-457200">
              <a:spcAft>
                <a:spcPts val="600"/>
              </a:spcAft>
              <a:buFont typeface="Arial" panose="020B0604020202020204" pitchFamily="34" charset="0"/>
              <a:buChar char="•"/>
            </a:pPr>
            <a:r>
              <a:rPr lang="en-AU" sz="2400" dirty="0"/>
              <a:t>It should be specific and include relevant information (data) as evidence of the difference you have made;</a:t>
            </a:r>
          </a:p>
          <a:p>
            <a:pPr marL="914400" lvl="1" indent="-457200">
              <a:spcAft>
                <a:spcPts val="600"/>
              </a:spcAft>
              <a:buFont typeface="Arial" panose="020B0604020202020204" pitchFamily="34" charset="0"/>
              <a:buChar char="•"/>
            </a:pPr>
            <a:r>
              <a:rPr lang="en-AU" sz="2400" dirty="0"/>
              <a:t>It can be illustrated with quotes and photos – but remember to get people’s permission to share their information.</a:t>
            </a:r>
          </a:p>
          <a:p>
            <a:pPr marL="914400" lvl="1" indent="-457200">
              <a:spcAft>
                <a:spcPts val="600"/>
              </a:spcAft>
              <a:buFont typeface="Arial" panose="020B0604020202020204" pitchFamily="34" charset="0"/>
              <a:buChar char="•"/>
            </a:pPr>
            <a:endParaRPr lang="en-AU" sz="2400" dirty="0"/>
          </a:p>
          <a:p>
            <a:pPr marL="914400" lvl="1" indent="-457200">
              <a:spcAft>
                <a:spcPts val="600"/>
              </a:spcAft>
              <a:buFont typeface="Arial" panose="020B0604020202020204" pitchFamily="34" charset="0"/>
              <a:buChar char="•"/>
            </a:pPr>
            <a:r>
              <a:rPr lang="en-AU" sz="2400" dirty="0"/>
              <a:t>We have templates and more information on the website (links at the end!) and would be very happy to support you with this part of the reporting process - just ask!</a:t>
            </a:r>
          </a:p>
          <a:p>
            <a:endParaRPr lang="en-AU" dirty="0"/>
          </a:p>
        </p:txBody>
      </p:sp>
      <p:sp>
        <p:nvSpPr>
          <p:cNvPr id="4" name="Slide Number Placeholder 3"/>
          <p:cNvSpPr>
            <a:spLocks noGrp="1"/>
          </p:cNvSpPr>
          <p:nvPr>
            <p:ph type="sldNum" sz="quarter" idx="5"/>
          </p:nvPr>
        </p:nvSpPr>
        <p:spPr/>
        <p:txBody>
          <a:bodyPr/>
          <a:lstStyle/>
          <a:p>
            <a:fld id="{245EDC2C-D580-4ED7-99D9-D0E17644DBF3}" type="slidenum">
              <a:rPr lang="en-AU" smtClean="0"/>
              <a:t>20</a:t>
            </a:fld>
            <a:endParaRPr lang="en-AU"/>
          </a:p>
        </p:txBody>
      </p:sp>
    </p:spTree>
    <p:extLst>
      <p:ext uri="{BB962C8B-B14F-4D97-AF65-F5344CB8AC3E}">
        <p14:creationId xmlns:p14="http://schemas.microsoft.com/office/powerpoint/2010/main" val="18459089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 finally, we just wanted to provide some reassurance. We know that there have been some real challenges during this period because of covid19 restrictions. We appreciate everything might not have gone as planned, with some activities parked, others amended and some extended. Those changes were necessary to keep individuals, families an communities safe – yourselves included. You were doing the right thing. There can be no negative comeback for doing the right thing, so please do not worry that you have had to deviate from your AWP. All you can do is – report what you did, explain why and how you made changes in response to restrictions, including account </a:t>
            </a:r>
            <a:r>
              <a:rPr lang="en-AU" dirty="0" err="1"/>
              <a:t>ing</a:t>
            </a:r>
            <a:r>
              <a:rPr lang="en-AU" dirty="0"/>
              <a:t> for activities that could not feasibly  be carried out and describing new innovations.</a:t>
            </a:r>
          </a:p>
          <a:p>
            <a:endParaRPr lang="en-AU" dirty="0"/>
          </a:p>
          <a:p>
            <a:r>
              <a:rPr lang="en-AU" dirty="0"/>
              <a:t>If anyone has any questions or needs any support whilst writing their report – either abut items covered here or things we may not have touched on – please contact your PO. They, along with the rest of NBPU will be very happy to help. </a:t>
            </a:r>
          </a:p>
          <a:p>
            <a:endParaRPr lang="en-AU" dirty="0"/>
          </a:p>
          <a:p>
            <a:r>
              <a:rPr lang="en-AU" dirty="0"/>
              <a:t>Good luck with your writing teams!!</a:t>
            </a:r>
          </a:p>
        </p:txBody>
      </p:sp>
      <p:sp>
        <p:nvSpPr>
          <p:cNvPr id="4" name="Slide Number Placeholder 3"/>
          <p:cNvSpPr>
            <a:spLocks noGrp="1"/>
          </p:cNvSpPr>
          <p:nvPr>
            <p:ph type="sldNum" sz="quarter" idx="5"/>
          </p:nvPr>
        </p:nvSpPr>
        <p:spPr/>
        <p:txBody>
          <a:bodyPr/>
          <a:lstStyle/>
          <a:p>
            <a:fld id="{245EDC2C-D580-4ED7-99D9-D0E17644DBF3}" type="slidenum">
              <a:rPr lang="en-AU" smtClean="0"/>
              <a:t>21</a:t>
            </a:fld>
            <a:endParaRPr lang="en-AU"/>
          </a:p>
        </p:txBody>
      </p:sp>
    </p:spTree>
    <p:extLst>
      <p:ext uri="{BB962C8B-B14F-4D97-AF65-F5344CB8AC3E}">
        <p14:creationId xmlns:p14="http://schemas.microsoft.com/office/powerpoint/2010/main" val="38822955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5EDC2C-D580-4ED7-99D9-D0E17644DBF3}" type="slidenum">
              <a:rPr lang="en-AU" smtClean="0"/>
              <a:t>22</a:t>
            </a:fld>
            <a:endParaRPr lang="en-AU"/>
          </a:p>
        </p:txBody>
      </p:sp>
    </p:spTree>
    <p:extLst>
      <p:ext uri="{BB962C8B-B14F-4D97-AF65-F5344CB8AC3E}">
        <p14:creationId xmlns:p14="http://schemas.microsoft.com/office/powerpoint/2010/main" val="2896648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dirty="0"/>
              <a:t>They should be seen within the broad context of the program evaluation  - they are a source of data for CIRCA; (less so for ANU who are pulling together the big data – but still provide an important context to  the ANU evaluation.)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t>However this is not the only purpose. Writing the PR provides an important opportunity to reflect on the past 6 months – the successes and the challenges – and think about what you will do in the next six months.  PR is therefore not just about supplying information for the external evaluation – they are an essential part of your CQI process.</a:t>
            </a:r>
          </a:p>
        </p:txBody>
      </p:sp>
      <p:sp>
        <p:nvSpPr>
          <p:cNvPr id="4" name="Slide Number Placeholder 3"/>
          <p:cNvSpPr>
            <a:spLocks noGrp="1"/>
          </p:cNvSpPr>
          <p:nvPr>
            <p:ph type="sldNum" sz="quarter" idx="5"/>
          </p:nvPr>
        </p:nvSpPr>
        <p:spPr/>
        <p:txBody>
          <a:bodyPr/>
          <a:lstStyle/>
          <a:p>
            <a:fld id="{245EDC2C-D580-4ED7-99D9-D0E17644DBF3}" type="slidenum">
              <a:rPr lang="en-AU" smtClean="0"/>
              <a:t>3</a:t>
            </a:fld>
            <a:endParaRPr lang="en-AU"/>
          </a:p>
        </p:txBody>
      </p:sp>
    </p:spTree>
    <p:extLst>
      <p:ext uri="{BB962C8B-B14F-4D97-AF65-F5344CB8AC3E}">
        <p14:creationId xmlns:p14="http://schemas.microsoft.com/office/powerpoint/2010/main" val="2388014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start with a reminder about the reporting process – you write your progress report then send it to us at NBPU 4 weeks before the final lodgment date (so the 31/8/20 this time around). </a:t>
            </a:r>
          </a:p>
          <a:p>
            <a:r>
              <a:rPr lang="en-US" dirty="0"/>
              <a:t>We review the report and provide feedback within 2 weeks after that date, giving you another 2 weeks to make any amendments and send to the FAMs. Once the report has been accepted by the FAM the report is shared with us. </a:t>
            </a:r>
          </a:p>
        </p:txBody>
      </p:sp>
      <p:sp>
        <p:nvSpPr>
          <p:cNvPr id="4" name="Slide Number Placeholder 3"/>
          <p:cNvSpPr>
            <a:spLocks noGrp="1"/>
          </p:cNvSpPr>
          <p:nvPr>
            <p:ph type="sldNum" sz="quarter" idx="5"/>
          </p:nvPr>
        </p:nvSpPr>
        <p:spPr/>
        <p:txBody>
          <a:bodyPr/>
          <a:lstStyle/>
          <a:p>
            <a:fld id="{E1F53650-25E4-B848-828E-AE1CC7B2269F}" type="slidenum">
              <a:rPr lang="en-AU" smtClean="0"/>
              <a:pPr/>
              <a:t>4</a:t>
            </a:fld>
            <a:endParaRPr lang="en-AU"/>
          </a:p>
        </p:txBody>
      </p:sp>
    </p:spTree>
    <p:extLst>
      <p:ext uri="{BB962C8B-B14F-4D97-AF65-F5344CB8AC3E}">
        <p14:creationId xmlns:p14="http://schemas.microsoft.com/office/powerpoint/2010/main" val="210856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so that we can use the final version of the PR to identify best practice to include on TIS website. </a:t>
            </a:r>
          </a:p>
          <a:p>
            <a:r>
              <a:rPr lang="en-US" dirty="0"/>
              <a:t>We also let DOH know the dates we received your reports and our turn around time for getting feedback to you.  </a:t>
            </a:r>
          </a:p>
          <a:p>
            <a:r>
              <a:rPr lang="en-US" dirty="0"/>
              <a:t>CIRCA will also be looking at the reports as part of the evaluation</a:t>
            </a:r>
          </a:p>
          <a:p>
            <a:r>
              <a:rPr lang="en-US" dirty="0"/>
              <a:t>So your reports are reviewed by us and by FAMs. There is  some overlap in what we are looking for, but we each have a different focus as next two slides show.</a:t>
            </a:r>
          </a:p>
        </p:txBody>
      </p:sp>
      <p:sp>
        <p:nvSpPr>
          <p:cNvPr id="4" name="Slide Number Placeholder 3"/>
          <p:cNvSpPr>
            <a:spLocks noGrp="1"/>
          </p:cNvSpPr>
          <p:nvPr>
            <p:ph type="sldNum" sz="quarter" idx="5"/>
          </p:nvPr>
        </p:nvSpPr>
        <p:spPr/>
        <p:txBody>
          <a:bodyPr/>
          <a:lstStyle/>
          <a:p>
            <a:fld id="{E1F53650-25E4-B848-828E-AE1CC7B2269F}" type="slidenum">
              <a:rPr lang="en-AU" smtClean="0"/>
              <a:pPr/>
              <a:t>5</a:t>
            </a:fld>
            <a:endParaRPr lang="en-AU"/>
          </a:p>
        </p:txBody>
      </p:sp>
    </p:spTree>
    <p:extLst>
      <p:ext uri="{BB962C8B-B14F-4D97-AF65-F5344CB8AC3E}">
        <p14:creationId xmlns:p14="http://schemas.microsoft.com/office/powerpoint/2010/main" val="1068693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NBPU review is designed to help you get the most out of your reporting We are looking to see what is going well, where you might need more support  and what could be improved in your report. We do this from a strengths based perspective. We are looking for activities and successes to celebrate as well as areas where we might support you. Our review is guided by the questions you see here.</a:t>
            </a:r>
          </a:p>
        </p:txBody>
      </p:sp>
      <p:sp>
        <p:nvSpPr>
          <p:cNvPr id="4" name="Slide Number Placeholder 3"/>
          <p:cNvSpPr>
            <a:spLocks noGrp="1"/>
          </p:cNvSpPr>
          <p:nvPr>
            <p:ph type="sldNum" sz="quarter" idx="5"/>
          </p:nvPr>
        </p:nvSpPr>
        <p:spPr/>
        <p:txBody>
          <a:bodyPr/>
          <a:lstStyle/>
          <a:p>
            <a:fld id="{E1F53650-25E4-B848-828E-AE1CC7B2269F}" type="slidenum">
              <a:rPr lang="en-AU" smtClean="0"/>
              <a:pPr/>
              <a:t>6</a:t>
            </a:fld>
            <a:endParaRPr lang="en-AU"/>
          </a:p>
        </p:txBody>
      </p:sp>
    </p:spTree>
    <p:extLst>
      <p:ext uri="{BB962C8B-B14F-4D97-AF65-F5344CB8AC3E}">
        <p14:creationId xmlns:p14="http://schemas.microsoft.com/office/powerpoint/2010/main" val="256152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FAMs are looking for compliance with funding requirements. They are also guided by a set of questions summarized here. Some similarity to NBPU, but a big difference is the </a:t>
            </a:r>
            <a:r>
              <a:rPr lang="en-US" sz="1200" dirty="0"/>
              <a:t>FAMs </a:t>
            </a:r>
            <a:r>
              <a:rPr lang="en-US" dirty="0"/>
              <a:t>interest in budget. Are you using it as permitted by the grant guidelines?</a:t>
            </a:r>
            <a:endParaRPr lang="en-US" sz="1200" dirty="0"/>
          </a:p>
          <a:p>
            <a:pPr marL="0" indent="0">
              <a:buNone/>
            </a:pPr>
            <a:r>
              <a:rPr lang="en-US" sz="1200" dirty="0"/>
              <a:t>Remember that it is Important that your report (and budget allocation) focuses on smoking, not general lifestyles as you are funded for tackling smoking, using a pop health approach. So need to think about and be able to justify use of budget for activities such as:</a:t>
            </a:r>
          </a:p>
          <a:p>
            <a:pPr marL="171450" indent="-171450">
              <a:buFont typeface="Arial" panose="020B0604020202020204" pitchFamily="34" charset="0"/>
              <a:buChar char="•"/>
            </a:pPr>
            <a:r>
              <a:rPr lang="en-US" sz="1200" dirty="0"/>
              <a:t>general healthy life style activities such as physical exercise or nutrition – how are you linking these to being smoke free?</a:t>
            </a:r>
          </a:p>
          <a:p>
            <a:pPr marL="171450" indent="-171450">
              <a:buFont typeface="Arial" panose="020B0604020202020204" pitchFamily="34" charset="0"/>
              <a:buChar char="•"/>
            </a:pPr>
            <a:r>
              <a:rPr lang="en-US" sz="1200" dirty="0"/>
              <a:t>Sponsorship of teams – what else are you doing around this to ensure active message reach?</a:t>
            </a:r>
            <a:endParaRPr lang="en-US" dirty="0"/>
          </a:p>
        </p:txBody>
      </p:sp>
      <p:sp>
        <p:nvSpPr>
          <p:cNvPr id="4" name="Slide Number Placeholder 3"/>
          <p:cNvSpPr>
            <a:spLocks noGrp="1"/>
          </p:cNvSpPr>
          <p:nvPr>
            <p:ph type="sldNum" sz="quarter" idx="5"/>
          </p:nvPr>
        </p:nvSpPr>
        <p:spPr/>
        <p:txBody>
          <a:bodyPr/>
          <a:lstStyle/>
          <a:p>
            <a:fld id="{E1F53650-25E4-B848-828E-AE1CC7B2269F}" type="slidenum">
              <a:rPr lang="en-AU" smtClean="0"/>
              <a:pPr/>
              <a:t>7</a:t>
            </a:fld>
            <a:endParaRPr lang="en-AU"/>
          </a:p>
        </p:txBody>
      </p:sp>
    </p:spTree>
    <p:extLst>
      <p:ext uri="{BB962C8B-B14F-4D97-AF65-F5344CB8AC3E}">
        <p14:creationId xmlns:p14="http://schemas.microsoft.com/office/powerpoint/2010/main" val="1217157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dirty="0"/>
              <a:t>You are asked to supply numerical data relevant to each indicator……. so how often you have done your activities, who with and so on. Really important to get these right – both for the evaluation and your own CQI - so we wanted to spend a little bit of time reviewing some of the challenges that arose last time around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245EDC2C-D580-4ED7-99D9-D0E17644DBF3}" type="slidenum">
              <a:rPr lang="en-AU" smtClean="0"/>
              <a:t>8</a:t>
            </a:fld>
            <a:endParaRPr lang="en-AU"/>
          </a:p>
        </p:txBody>
      </p:sp>
    </p:spTree>
    <p:extLst>
      <p:ext uri="{BB962C8B-B14F-4D97-AF65-F5344CB8AC3E}">
        <p14:creationId xmlns:p14="http://schemas.microsoft.com/office/powerpoint/2010/main" val="1076144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AU" dirty="0"/>
              <a:t>So the first important point to make is - make sure you have the most recent version of the template (you will see why in a minute – if you are not sure, ask your PO, FAM or check the TIS website)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t>It is also important to remember that that the same data should not be repeated under different Indicators – only report something once. Double counting outcomes is not good evaluation practice.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t>To give an example, sometimes people have difficulty deciding whether information should go under Indicator 1 or 6 - we would say that .activities only go under 6 if they are focused on extending your reach outside your usual organisational catchment area. If you are not sure where data goes, just talk to your PO for guidance.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457200" rtl="0" eaLnBrk="1" fontAlgn="auto" latinLnBrk="0" hangingPunct="1">
              <a:lnSpc>
                <a:spcPct val="100000"/>
              </a:lnSpc>
              <a:spcBef>
                <a:spcPts val="0"/>
              </a:spcBef>
              <a:spcAft>
                <a:spcPts val="0"/>
              </a:spcAft>
              <a:buClrTx/>
              <a:buSzTx/>
              <a:buFontTx/>
              <a:buNone/>
              <a:tabLst/>
              <a:defRPr/>
            </a:pPr>
            <a:r>
              <a:rPr lang="en-AU" dirty="0"/>
              <a:t>If you have data that covers two indicators such as 1 and 6 (for example you held an event attended by your organisations usual clients and also people from outside your usual catchment) and you really cannot disaggregate this data then report it once and explain why you cannot separate the data – we recommend reflecting on this in the challenges section.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245EDC2C-D580-4ED7-99D9-D0E17644DBF3}" type="slidenum">
              <a:rPr lang="en-AU" smtClean="0"/>
              <a:t>9</a:t>
            </a:fld>
            <a:endParaRPr lang="en-AU"/>
          </a:p>
        </p:txBody>
      </p:sp>
    </p:spTree>
    <p:extLst>
      <p:ext uri="{BB962C8B-B14F-4D97-AF65-F5344CB8AC3E}">
        <p14:creationId xmlns:p14="http://schemas.microsoft.com/office/powerpoint/2010/main" val="4232201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8.emf"/><Relationship Id="rId4" Type="http://schemas.openxmlformats.org/officeDocument/2006/relationships/image" Target="../media/image7.emf"/></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rgbClr val="D8B25C"/>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AU" dirty="0"/>
              <a:t>Click to edit Master title style</a:t>
            </a:r>
            <a:endParaRPr kumimoji="0" lang="en-US" dirty="0"/>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AU" dirty="0"/>
              <a:t>Click to edit Master subtitle style</a:t>
            </a:r>
            <a:endParaRPr kumimoji="0" lang="en-US" dirty="0"/>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A222EA50-B610-F24E-A8F0-61F9A192C405}" type="datetimeFigureOut">
              <a:rPr lang="en-US" smtClean="0"/>
              <a:pPr/>
              <a:t>8/14/2020</a:t>
            </a:fld>
            <a:endParaRPr lang="en-AU" dirty="0"/>
          </a:p>
        </p:txBody>
      </p:sp>
      <p:sp>
        <p:nvSpPr>
          <p:cNvPr id="17" name="Footer Placeholder 16"/>
          <p:cNvSpPr>
            <a:spLocks noGrp="1"/>
          </p:cNvSpPr>
          <p:nvPr>
            <p:ph type="ftr" sz="quarter" idx="11"/>
          </p:nvPr>
        </p:nvSpPr>
        <p:spPr>
          <a:xfrm>
            <a:off x="2085393" y="236540"/>
            <a:ext cx="5867400" cy="365125"/>
          </a:xfrm>
        </p:spPr>
        <p:txBody>
          <a:bodyPr/>
          <a:lstStyle>
            <a:lvl1pPr algn="r">
              <a:defRPr>
                <a:solidFill>
                  <a:schemeClr val="tx2"/>
                </a:solidFill>
              </a:defRPr>
            </a:lvl1pPr>
          </a:lstStyle>
          <a:p>
            <a:endParaRPr lang="en-AU"/>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2DDC176A-B452-6E46-9686-7A79A95FF8A9}" type="slidenum">
              <a:rPr lang="en-AU" smtClean="0"/>
              <a:pPr/>
              <a:t>‹#›</a:t>
            </a:fld>
            <a:endParaRPr lang="en-AU"/>
          </a:p>
        </p:txBody>
      </p:sp>
    </p:spTree>
    <p:extLst>
      <p:ext uri="{BB962C8B-B14F-4D97-AF65-F5344CB8AC3E}">
        <p14:creationId xmlns:p14="http://schemas.microsoft.com/office/powerpoint/2010/main" val="207484462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AU"/>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AU"/>
              <a:t>Click to edit Master text styles</a:t>
            </a:r>
          </a:p>
          <a:p>
            <a:pPr lvl="1" eaLnBrk="1" latinLnBrk="0" hangingPunct="1"/>
            <a:r>
              <a:rPr lang="en-AU"/>
              <a:t>Second level</a:t>
            </a:r>
          </a:p>
          <a:p>
            <a:pPr lvl="2" eaLnBrk="1" latinLnBrk="0" hangingPunct="1"/>
            <a:r>
              <a:rPr lang="en-AU"/>
              <a:t>Third level</a:t>
            </a:r>
          </a:p>
          <a:p>
            <a:pPr lvl="3" eaLnBrk="1" latinLnBrk="0" hangingPunct="1"/>
            <a:r>
              <a:rPr lang="en-AU"/>
              <a:t>Fourth level</a:t>
            </a:r>
          </a:p>
          <a:p>
            <a:pPr lvl="4" eaLnBrk="1" latinLnBrk="0" hangingPunct="1"/>
            <a:r>
              <a:rPr lang="en-AU"/>
              <a:t>Fifth level</a:t>
            </a:r>
            <a:endParaRPr kumimoji="0" lang="en-US"/>
          </a:p>
        </p:txBody>
      </p:sp>
      <p:sp>
        <p:nvSpPr>
          <p:cNvPr id="4" name="Date Placeholder 3"/>
          <p:cNvSpPr>
            <a:spLocks noGrp="1"/>
          </p:cNvSpPr>
          <p:nvPr>
            <p:ph type="dt" sz="half" idx="10"/>
          </p:nvPr>
        </p:nvSpPr>
        <p:spPr/>
        <p:txBody>
          <a:bodyPr/>
          <a:lstStyle/>
          <a:p>
            <a:fld id="{A222EA50-B610-F24E-A8F0-61F9A192C405}" type="datetimeFigureOut">
              <a:rPr lang="en-US" smtClean="0"/>
              <a:pPr/>
              <a:t>8/14/2020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DDC176A-B452-6E46-9686-7A79A95FF8A9}" type="slidenum">
              <a:rPr lang="en-AU" smtClean="0"/>
              <a:pPr/>
              <a:t>‹#›</a:t>
            </a:fld>
            <a:endParaRPr lang="en-AU"/>
          </a:p>
        </p:txBody>
      </p:sp>
    </p:spTree>
    <p:extLst>
      <p:ext uri="{BB962C8B-B14F-4D97-AF65-F5344CB8AC3E}">
        <p14:creationId xmlns:p14="http://schemas.microsoft.com/office/powerpoint/2010/main" val="510624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2"/>
            <a:ext cx="2057400" cy="5516563"/>
          </a:xfrm>
        </p:spPr>
        <p:txBody>
          <a:bodyPr vert="eaVert"/>
          <a:lstStyle/>
          <a:p>
            <a:r>
              <a:rPr kumimoji="0" lang="en-AU"/>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AU"/>
              <a:t>Click to edit Master text styles</a:t>
            </a:r>
          </a:p>
          <a:p>
            <a:pPr lvl="1" eaLnBrk="1" latinLnBrk="0" hangingPunct="1"/>
            <a:r>
              <a:rPr lang="en-AU"/>
              <a:t>Second level</a:t>
            </a:r>
          </a:p>
          <a:p>
            <a:pPr lvl="2" eaLnBrk="1" latinLnBrk="0" hangingPunct="1"/>
            <a:r>
              <a:rPr lang="en-AU"/>
              <a:t>Third level</a:t>
            </a:r>
          </a:p>
          <a:p>
            <a:pPr lvl="3" eaLnBrk="1" latinLnBrk="0" hangingPunct="1"/>
            <a:r>
              <a:rPr lang="en-AU"/>
              <a:t>Fourth level</a:t>
            </a:r>
          </a:p>
          <a:p>
            <a:pPr lvl="4" eaLnBrk="1" latinLnBrk="0" hangingPunct="1"/>
            <a:r>
              <a:rPr lang="en-AU"/>
              <a:t>Fifth level</a:t>
            </a:r>
            <a:endParaRPr kumimoji="0" lang="en-US"/>
          </a:p>
        </p:txBody>
      </p:sp>
      <p:sp>
        <p:nvSpPr>
          <p:cNvPr id="4" name="Date Placeholder 3"/>
          <p:cNvSpPr>
            <a:spLocks noGrp="1"/>
          </p:cNvSpPr>
          <p:nvPr>
            <p:ph type="dt" sz="half" idx="10"/>
          </p:nvPr>
        </p:nvSpPr>
        <p:spPr>
          <a:xfrm>
            <a:off x="6553200" y="6248404"/>
            <a:ext cx="2209800" cy="365125"/>
          </a:xfrm>
        </p:spPr>
        <p:txBody>
          <a:bodyPr/>
          <a:lstStyle/>
          <a:p>
            <a:fld id="{A222EA50-B610-F24E-A8F0-61F9A192C405}" type="datetimeFigureOut">
              <a:rPr lang="en-US" smtClean="0"/>
              <a:pPr/>
              <a:t>8/14/2020</a:t>
            </a:fld>
            <a:endParaRPr lang="en-AU"/>
          </a:p>
        </p:txBody>
      </p:sp>
      <p:sp>
        <p:nvSpPr>
          <p:cNvPr id="5" name="Footer Placeholder 4"/>
          <p:cNvSpPr>
            <a:spLocks noGrp="1"/>
          </p:cNvSpPr>
          <p:nvPr>
            <p:ph type="ftr" sz="quarter" idx="11"/>
          </p:nvPr>
        </p:nvSpPr>
        <p:spPr>
          <a:xfrm>
            <a:off x="457202" y="6248209"/>
            <a:ext cx="5573483" cy="365125"/>
          </a:xfrm>
        </p:spPr>
        <p:txBody>
          <a:bodyPr/>
          <a:lstStyle/>
          <a:p>
            <a:endParaRPr lang="en-AU"/>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rgbClr val="D8B25C"/>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2DDC176A-B452-6E46-9686-7A79A95FF8A9}" type="slidenum">
              <a:rPr lang="en-AU" smtClean="0"/>
              <a:pPr/>
              <a:t>‹#›</a:t>
            </a:fld>
            <a:endParaRPr lang="en-AU"/>
          </a:p>
        </p:txBody>
      </p:sp>
    </p:spTree>
    <p:extLst>
      <p:ext uri="{BB962C8B-B14F-4D97-AF65-F5344CB8AC3E}">
        <p14:creationId xmlns:p14="http://schemas.microsoft.com/office/powerpoint/2010/main" val="2312261822"/>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132312" y="2"/>
            <a:ext cx="5011688" cy="2771927"/>
          </a:xfrm>
          <a:prstGeom prst="rect">
            <a:avLst/>
          </a:prstGeom>
          <a:blipFill>
            <a:blip r:embed="rId2" cstate="email">
              <a:extLst>
                <a:ext uri="{28A0092B-C50C-407E-A947-70E740481C1C}">
                  <a14:useLocalDpi xmlns:a14="http://schemas.microsoft.com/office/drawing/2010/main"/>
                </a:ext>
              </a:extLst>
            </a:blip>
            <a:srcRect/>
            <a:stretch>
              <a:fillRect t="2" r="4"/>
            </a:stretch>
          </a:blipFill>
        </p:spPr>
        <p:txBody>
          <a:bodyPr wrap="square" lIns="0" tIns="0" rIns="0" bIns="0" rtlCol="0"/>
          <a:lstStyle/>
          <a:p>
            <a:endParaRPr>
              <a:solidFill>
                <a:prstClr val="black"/>
              </a:solidFill>
              <a:latin typeface="Arial"/>
            </a:endParaRPr>
          </a:p>
        </p:txBody>
      </p:sp>
      <p:sp>
        <p:nvSpPr>
          <p:cNvPr id="7" name="Rectangle 6"/>
          <p:cNvSpPr/>
          <p:nvPr userDrawn="1"/>
        </p:nvSpPr>
        <p:spPr>
          <a:xfrm>
            <a:off x="0" y="2362200"/>
            <a:ext cx="9144000" cy="3124200"/>
          </a:xfrm>
          <a:prstGeom prst="rect">
            <a:avLst/>
          </a:prstGeom>
          <a:solidFill>
            <a:srgbClr val="0F748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sp>
        <p:nvSpPr>
          <p:cNvPr id="2" name="Holder 2"/>
          <p:cNvSpPr>
            <a:spLocks noGrp="1"/>
          </p:cNvSpPr>
          <p:nvPr>
            <p:ph type="ctrTitle"/>
          </p:nvPr>
        </p:nvSpPr>
        <p:spPr>
          <a:xfrm>
            <a:off x="533400" y="2971800"/>
            <a:ext cx="7391400" cy="670560"/>
          </a:xfrm>
          <a:prstGeom prst="rect">
            <a:avLst/>
          </a:prstGeom>
        </p:spPr>
        <p:txBody>
          <a:bodyPr wrap="square" lIns="0" tIns="0" rIns="0" bIns="0">
            <a:spAutoFit/>
          </a:bodyPr>
          <a:lstStyle>
            <a:lvl1pPr>
              <a:defRPr sz="4400" b="0" i="0">
                <a:solidFill>
                  <a:schemeClr val="bg1"/>
                </a:solidFill>
                <a:latin typeface="+mj-lt"/>
                <a:cs typeface="Arial"/>
              </a:defRPr>
            </a:lvl1pPr>
          </a:lstStyle>
          <a:p>
            <a:endParaRPr dirty="0"/>
          </a:p>
        </p:txBody>
      </p:sp>
      <p:sp>
        <p:nvSpPr>
          <p:cNvPr id="3" name="Holder 3"/>
          <p:cNvSpPr>
            <a:spLocks noGrp="1"/>
          </p:cNvSpPr>
          <p:nvPr>
            <p:ph type="subTitle" idx="4"/>
          </p:nvPr>
        </p:nvSpPr>
        <p:spPr>
          <a:xfrm>
            <a:off x="533400" y="3810002"/>
            <a:ext cx="7391400" cy="492443"/>
          </a:xfrm>
          <a:prstGeom prst="rect">
            <a:avLst/>
          </a:prstGeom>
        </p:spPr>
        <p:txBody>
          <a:bodyPr wrap="square" lIns="0" tIns="0" rIns="0" bIns="0">
            <a:spAutoFit/>
          </a:bodyPr>
          <a:lstStyle>
            <a:lvl1pPr>
              <a:defRPr>
                <a:solidFill>
                  <a:srgbClr val="33B5C6"/>
                </a:solidFill>
                <a:latin typeface="+mn-lt"/>
                <a:cs typeface="Arial"/>
              </a:defRPr>
            </a:lvl1pPr>
          </a:lstStyle>
          <a:p>
            <a:endParaRPr dirty="0"/>
          </a:p>
        </p:txBody>
      </p:sp>
      <p:sp>
        <p:nvSpPr>
          <p:cNvPr id="4" name="Holder 4"/>
          <p:cNvSpPr>
            <a:spLocks noGrp="1"/>
          </p:cNvSpPr>
          <p:nvPr>
            <p:ph type="ftr" sz="quarter" idx="5"/>
          </p:nvPr>
        </p:nvSpPr>
        <p:spPr/>
        <p:txBody>
          <a:bodyPr lIns="0" tIns="0" rIns="0" bIns="0"/>
          <a:lstStyle>
            <a:lvl1pPr>
              <a:defRPr sz="1200" b="0" i="0">
                <a:solidFill>
                  <a:schemeClr val="bg1"/>
                </a:solidFill>
                <a:latin typeface="Calibri"/>
                <a:cs typeface="Calibri"/>
              </a:defRPr>
            </a:lvl1pPr>
          </a:lstStyle>
          <a:p>
            <a:pPr marL="12700">
              <a:lnSpc>
                <a:spcPts val="1240"/>
              </a:lnSpc>
            </a:pPr>
            <a:r>
              <a:rPr lang="en-US" dirty="0">
                <a:solidFill>
                  <a:prstClr val="white"/>
                </a:solidFill>
                <a:latin typeface="Arial"/>
                <a:cs typeface="Arial"/>
              </a:rPr>
              <a:t>the evidence</a:t>
            </a:r>
            <a:r>
              <a:rPr lang="en-US" spc="-125" dirty="0">
                <a:solidFill>
                  <a:prstClr val="white"/>
                </a:solidFill>
                <a:latin typeface="Arial"/>
                <a:cs typeface="Arial"/>
              </a:rPr>
              <a:t> </a:t>
            </a:r>
            <a:r>
              <a:rPr lang="en-US" dirty="0">
                <a:solidFill>
                  <a:prstClr val="white"/>
                </a:solidFill>
                <a:latin typeface="Arial"/>
                <a:cs typeface="Arial"/>
              </a:rPr>
              <a:t>base</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latin typeface="Arial"/>
              </a:rPr>
              <a:pPr/>
              <a:t>8/14/2020</a:t>
            </a:fld>
            <a:endParaRPr lang="en-US">
              <a:solidFill>
                <a:prstClr val="black">
                  <a:tint val="75000"/>
                </a:prstClr>
              </a:solidFill>
              <a:latin typeface="Aria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latin typeface="Arial"/>
              </a:rPr>
              <a:pPr/>
              <a:t>‹#›</a:t>
            </a:fld>
            <a:endParaRPr>
              <a:solidFill>
                <a:prstClr val="black">
                  <a:tint val="75000"/>
                </a:prstClr>
              </a:solidFill>
              <a:latin typeface="Arial"/>
            </a:endParaRP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2601" y="457200"/>
            <a:ext cx="1879600" cy="14097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2_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132312" y="2"/>
            <a:ext cx="5011688" cy="2771927"/>
          </a:xfrm>
          <a:prstGeom prst="rect">
            <a:avLst/>
          </a:prstGeom>
          <a:blipFill>
            <a:blip r:embed="rId2" cstate="email">
              <a:extLst>
                <a:ext uri="{28A0092B-C50C-407E-A947-70E740481C1C}">
                  <a14:useLocalDpi xmlns:a14="http://schemas.microsoft.com/office/drawing/2010/main"/>
                </a:ext>
              </a:extLst>
            </a:blip>
            <a:srcRect/>
            <a:stretch>
              <a:fillRect t="2" r="4"/>
            </a:stretch>
          </a:blipFill>
        </p:spPr>
        <p:txBody>
          <a:bodyPr wrap="square" lIns="0" tIns="0" rIns="0" bIns="0" rtlCol="0"/>
          <a:lstStyle/>
          <a:p>
            <a:endParaRPr>
              <a:solidFill>
                <a:prstClr val="black"/>
              </a:solidFill>
              <a:latin typeface="Arial"/>
            </a:endParaRPr>
          </a:p>
        </p:txBody>
      </p:sp>
      <p:sp>
        <p:nvSpPr>
          <p:cNvPr id="7" name="Rectangle 6"/>
          <p:cNvSpPr/>
          <p:nvPr userDrawn="1"/>
        </p:nvSpPr>
        <p:spPr>
          <a:xfrm>
            <a:off x="0" y="2362200"/>
            <a:ext cx="9144000" cy="3124200"/>
          </a:xfrm>
          <a:prstGeom prst="rect">
            <a:avLst/>
          </a:prstGeom>
          <a:solidFill>
            <a:srgbClr val="0F748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sp>
        <p:nvSpPr>
          <p:cNvPr id="2" name="Holder 2"/>
          <p:cNvSpPr>
            <a:spLocks noGrp="1"/>
          </p:cNvSpPr>
          <p:nvPr>
            <p:ph type="ctrTitle"/>
          </p:nvPr>
        </p:nvSpPr>
        <p:spPr>
          <a:xfrm>
            <a:off x="533400" y="2971800"/>
            <a:ext cx="7772400" cy="670560"/>
          </a:xfrm>
          <a:prstGeom prst="rect">
            <a:avLst/>
          </a:prstGeom>
        </p:spPr>
        <p:txBody>
          <a:bodyPr wrap="square" lIns="0" tIns="0" rIns="0" bIns="0">
            <a:spAutoFit/>
          </a:bodyPr>
          <a:lstStyle>
            <a:lvl1pPr>
              <a:defRPr sz="4400" b="0" i="0">
                <a:solidFill>
                  <a:schemeClr val="bg1"/>
                </a:solidFill>
                <a:latin typeface="+mj-lt"/>
                <a:cs typeface="Arial"/>
              </a:defRPr>
            </a:lvl1pPr>
          </a:lstStyle>
          <a:p>
            <a:endParaRPr dirty="0"/>
          </a:p>
        </p:txBody>
      </p:sp>
      <p:sp>
        <p:nvSpPr>
          <p:cNvPr id="3" name="Holder 3"/>
          <p:cNvSpPr>
            <a:spLocks noGrp="1"/>
          </p:cNvSpPr>
          <p:nvPr>
            <p:ph type="subTitle" idx="4"/>
          </p:nvPr>
        </p:nvSpPr>
        <p:spPr>
          <a:xfrm>
            <a:off x="533400" y="3810002"/>
            <a:ext cx="7772400" cy="492443"/>
          </a:xfrm>
          <a:prstGeom prst="rect">
            <a:avLst/>
          </a:prstGeom>
        </p:spPr>
        <p:txBody>
          <a:bodyPr wrap="square" lIns="0" tIns="0" rIns="0" bIns="0">
            <a:spAutoFit/>
          </a:bodyPr>
          <a:lstStyle>
            <a:lvl1pPr>
              <a:defRPr>
                <a:solidFill>
                  <a:srgbClr val="32B1C1"/>
                </a:solidFill>
                <a:latin typeface="+mn-lt"/>
                <a:cs typeface="Arial"/>
              </a:defRPr>
            </a:lvl1pPr>
          </a:lstStyle>
          <a:p>
            <a:endParaRPr dirty="0"/>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2601" y="457200"/>
            <a:ext cx="1879600" cy="1409700"/>
          </a:xfrm>
          <a:prstGeom prst="rect">
            <a:avLst/>
          </a:prstGeom>
        </p:spPr>
      </p:pic>
      <p:pic>
        <p:nvPicPr>
          <p:cNvPr id="10" name="Pictur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09600" y="5715000"/>
            <a:ext cx="1447800" cy="990600"/>
          </a:xfrm>
          <a:prstGeom prst="rect">
            <a:avLst/>
          </a:prstGeom>
        </p:spPr>
      </p:pic>
      <p:pic>
        <p:nvPicPr>
          <p:cNvPr id="11" name="Picture 10"/>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858000" y="6019802"/>
            <a:ext cx="1708648" cy="398037"/>
          </a:xfrm>
          <a:prstGeom prst="rect">
            <a:avLst/>
          </a:prstGeom>
        </p:spPr>
      </p:pic>
    </p:spTree>
    <p:extLst>
      <p:ext uri="{BB962C8B-B14F-4D97-AF65-F5344CB8AC3E}">
        <p14:creationId xmlns:p14="http://schemas.microsoft.com/office/powerpoint/2010/main" val="14749321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57201" y="509142"/>
            <a:ext cx="7848600" cy="557658"/>
          </a:xfrm>
        </p:spPr>
        <p:txBody>
          <a:bodyPr lIns="0" tIns="0" rIns="0" bIns="0"/>
          <a:lstStyle>
            <a:lvl1pPr>
              <a:defRPr sz="3600" b="1" i="0">
                <a:solidFill>
                  <a:srgbClr val="DD8047"/>
                </a:solidFill>
                <a:latin typeface="+mj-lt"/>
                <a:cs typeface="Arial"/>
              </a:defRPr>
            </a:lvl1pPr>
          </a:lstStyle>
          <a:p>
            <a:endParaRPr dirty="0"/>
          </a:p>
        </p:txBody>
      </p:sp>
      <p:sp>
        <p:nvSpPr>
          <p:cNvPr id="3" name="Holder 3"/>
          <p:cNvSpPr>
            <a:spLocks noGrp="1"/>
          </p:cNvSpPr>
          <p:nvPr>
            <p:ph type="body" idx="1"/>
          </p:nvPr>
        </p:nvSpPr>
        <p:spPr>
          <a:xfrm>
            <a:off x="457201" y="1447801"/>
            <a:ext cx="7848600" cy="430887"/>
          </a:xfrm>
        </p:spPr>
        <p:txBody>
          <a:bodyPr lIns="0" tIns="0" rIns="0" bIns="0"/>
          <a:lstStyle>
            <a:lvl1pPr marL="457200" indent="-457200">
              <a:buClr>
                <a:srgbClr val="0F7481"/>
              </a:buClr>
              <a:buFont typeface="Arial"/>
              <a:buChar char="•"/>
              <a:defRPr sz="2800" b="0" i="0">
                <a:solidFill>
                  <a:srgbClr val="1E1C11"/>
                </a:solidFill>
                <a:latin typeface="+mn-lt"/>
                <a:cs typeface="Arial"/>
              </a:defRPr>
            </a:lvl1pPr>
          </a:lstStyle>
          <a:p>
            <a:endParaRPr dirty="0"/>
          </a:p>
        </p:txBody>
      </p:sp>
      <p:sp>
        <p:nvSpPr>
          <p:cNvPr id="4" name="Holder 4"/>
          <p:cNvSpPr>
            <a:spLocks noGrp="1"/>
          </p:cNvSpPr>
          <p:nvPr>
            <p:ph type="ftr" sz="quarter" idx="5"/>
          </p:nvPr>
        </p:nvSpPr>
        <p:spPr/>
        <p:txBody>
          <a:bodyPr lIns="0" tIns="0" rIns="0" bIns="0"/>
          <a:lstStyle>
            <a:lvl1pPr>
              <a:defRPr sz="1000" b="0" i="0">
                <a:solidFill>
                  <a:srgbClr val="BFBFBF"/>
                </a:solidFill>
                <a:latin typeface="+mn-lt"/>
                <a:cs typeface="Arial"/>
              </a:defRPr>
            </a:lvl1pPr>
          </a:lstStyle>
          <a:p>
            <a:pPr marL="12700">
              <a:lnSpc>
                <a:spcPts val="1240"/>
              </a:lnSpc>
            </a:pPr>
            <a:endParaRPr lang="en-US" dirty="0">
              <a:latin typeface="Aria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latin typeface="Arial"/>
              </a:rPr>
              <a:pPr/>
              <a:t>8/14/2020</a:t>
            </a:fld>
            <a:endParaRPr lang="en-US" dirty="0">
              <a:solidFill>
                <a:prstClr val="black">
                  <a:tint val="75000"/>
                </a:prstClr>
              </a:solidFill>
              <a:latin typeface="Arial"/>
            </a:endParaRPr>
          </a:p>
        </p:txBody>
      </p:sp>
      <p:sp>
        <p:nvSpPr>
          <p:cNvPr id="6" name="Holder 6"/>
          <p:cNvSpPr>
            <a:spLocks noGrp="1"/>
          </p:cNvSpPr>
          <p:nvPr>
            <p:ph type="sldNum" sz="quarter" idx="7"/>
          </p:nvPr>
        </p:nvSpPr>
        <p:spPr>
          <a:xfrm>
            <a:off x="6248400" y="6477000"/>
            <a:ext cx="2103120" cy="15388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latin typeface="Arial"/>
              </a:rPr>
              <a:pPr/>
              <a:t>‹#›</a:t>
            </a:fld>
            <a:endParaRPr>
              <a:solidFill>
                <a:prstClr val="black">
                  <a:tint val="75000"/>
                </a:prstClr>
              </a:solidFill>
              <a:latin typeface="Arial"/>
            </a:endParaRPr>
          </a:p>
        </p:txBody>
      </p:sp>
      <p:pic>
        <p:nvPicPr>
          <p:cNvPr id="7" name="Picture 6" descr="NBPU.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35746" y="-606915"/>
            <a:ext cx="3117854" cy="3136774"/>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57201" y="509142"/>
            <a:ext cx="7848600" cy="557658"/>
          </a:xfrm>
        </p:spPr>
        <p:txBody>
          <a:bodyPr lIns="0" tIns="0" rIns="0" bIns="0"/>
          <a:lstStyle>
            <a:lvl1pPr>
              <a:defRPr sz="3600" b="1" i="0">
                <a:solidFill>
                  <a:srgbClr val="DD8047"/>
                </a:solidFill>
                <a:latin typeface="+mj-lt"/>
                <a:cs typeface="Arial"/>
              </a:defRPr>
            </a:lvl1pPr>
          </a:lstStyle>
          <a:p>
            <a:endParaRPr dirty="0"/>
          </a:p>
        </p:txBody>
      </p:sp>
      <p:sp>
        <p:nvSpPr>
          <p:cNvPr id="3" name="Holder 3"/>
          <p:cNvSpPr>
            <a:spLocks noGrp="1"/>
          </p:cNvSpPr>
          <p:nvPr>
            <p:ph type="body" idx="1"/>
          </p:nvPr>
        </p:nvSpPr>
        <p:spPr>
          <a:xfrm>
            <a:off x="457201" y="1447801"/>
            <a:ext cx="7848600" cy="430887"/>
          </a:xfrm>
        </p:spPr>
        <p:txBody>
          <a:bodyPr lIns="0" tIns="0" rIns="0" bIns="0"/>
          <a:lstStyle>
            <a:lvl1pPr marL="457200" indent="-457200">
              <a:buClr>
                <a:srgbClr val="0F7481"/>
              </a:buClr>
              <a:buFont typeface="Arial"/>
              <a:buChar char="•"/>
              <a:defRPr sz="2800" b="0" i="0">
                <a:solidFill>
                  <a:srgbClr val="1E1C11"/>
                </a:solidFill>
                <a:latin typeface="+mn-lt"/>
                <a:cs typeface="Arial"/>
              </a:defRPr>
            </a:lvl1pPr>
          </a:lstStyle>
          <a:p>
            <a:endParaRPr dirty="0"/>
          </a:p>
        </p:txBody>
      </p:sp>
      <p:sp>
        <p:nvSpPr>
          <p:cNvPr id="4" name="Holder 4"/>
          <p:cNvSpPr>
            <a:spLocks noGrp="1"/>
          </p:cNvSpPr>
          <p:nvPr>
            <p:ph type="ftr" sz="quarter" idx="5"/>
          </p:nvPr>
        </p:nvSpPr>
        <p:spPr/>
        <p:txBody>
          <a:bodyPr lIns="0" tIns="0" rIns="0" bIns="0"/>
          <a:lstStyle>
            <a:lvl1pPr>
              <a:defRPr sz="1000" b="0" i="0">
                <a:solidFill>
                  <a:srgbClr val="BFBFBF"/>
                </a:solidFill>
                <a:latin typeface="+mn-lt"/>
                <a:cs typeface="Arial"/>
              </a:defRPr>
            </a:lvl1pPr>
          </a:lstStyle>
          <a:p>
            <a:pPr marL="12700">
              <a:lnSpc>
                <a:spcPts val="1240"/>
              </a:lnSpc>
            </a:pPr>
            <a:endParaRPr lang="en-US" dirty="0">
              <a:latin typeface="Aria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latin typeface="Arial"/>
              </a:rPr>
              <a:pPr/>
              <a:t>8/14/2020</a:t>
            </a:fld>
            <a:endParaRPr lang="en-US" dirty="0">
              <a:solidFill>
                <a:prstClr val="black">
                  <a:tint val="75000"/>
                </a:prstClr>
              </a:solidFill>
              <a:latin typeface="Arial"/>
            </a:endParaRPr>
          </a:p>
        </p:txBody>
      </p:sp>
      <p:sp>
        <p:nvSpPr>
          <p:cNvPr id="6" name="Holder 6"/>
          <p:cNvSpPr>
            <a:spLocks noGrp="1"/>
          </p:cNvSpPr>
          <p:nvPr>
            <p:ph type="sldNum" sz="quarter" idx="7"/>
          </p:nvPr>
        </p:nvSpPr>
        <p:spPr>
          <a:xfrm>
            <a:off x="6248400" y="6477000"/>
            <a:ext cx="2103120" cy="153888"/>
          </a:xfrm>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latin typeface="Arial"/>
              </a:rPr>
              <a:pPr/>
              <a:t>‹#›</a:t>
            </a:fld>
            <a:endParaRPr>
              <a:solidFill>
                <a:prstClr val="black">
                  <a:tint val="75000"/>
                </a:prstClr>
              </a:solidFill>
              <a:latin typeface="Arial"/>
            </a:endParaRPr>
          </a:p>
        </p:txBody>
      </p:sp>
    </p:spTree>
    <p:extLst>
      <p:ext uri="{BB962C8B-B14F-4D97-AF65-F5344CB8AC3E}">
        <p14:creationId xmlns:p14="http://schemas.microsoft.com/office/powerpoint/2010/main" val="1785474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57201" y="509142"/>
            <a:ext cx="7696200" cy="553998"/>
          </a:xfrm>
        </p:spPr>
        <p:txBody>
          <a:bodyPr lIns="0" tIns="0" rIns="0" bIns="0"/>
          <a:lstStyle>
            <a:lvl1pPr>
              <a:defRPr sz="3600" b="1" i="0">
                <a:solidFill>
                  <a:srgbClr val="DD8047"/>
                </a:solidFill>
                <a:latin typeface="+mj-lt"/>
                <a:cs typeface="Arial"/>
              </a:defRPr>
            </a:lvl1pPr>
          </a:lstStyle>
          <a:p>
            <a:endParaRPr dirty="0"/>
          </a:p>
        </p:txBody>
      </p:sp>
      <p:sp>
        <p:nvSpPr>
          <p:cNvPr id="3" name="Holder 3"/>
          <p:cNvSpPr>
            <a:spLocks noGrp="1"/>
          </p:cNvSpPr>
          <p:nvPr>
            <p:ph sz="half" idx="2"/>
          </p:nvPr>
        </p:nvSpPr>
        <p:spPr>
          <a:xfrm>
            <a:off x="457200" y="1371602"/>
            <a:ext cx="3886200" cy="430887"/>
          </a:xfrm>
          <a:prstGeom prst="rect">
            <a:avLst/>
          </a:prstGeom>
        </p:spPr>
        <p:txBody>
          <a:bodyPr wrap="square" lIns="0" tIns="0" rIns="0" bIns="0">
            <a:spAutoFit/>
          </a:bodyPr>
          <a:lstStyle>
            <a:lvl1pPr>
              <a:defRPr sz="2800">
                <a:latin typeface="+mn-lt"/>
                <a:cs typeface="Arial"/>
              </a:defRPr>
            </a:lvl1pPr>
          </a:lstStyle>
          <a:p>
            <a:endParaRPr dirty="0"/>
          </a:p>
        </p:txBody>
      </p:sp>
      <p:sp>
        <p:nvSpPr>
          <p:cNvPr id="4" name="Holder 4"/>
          <p:cNvSpPr>
            <a:spLocks noGrp="1"/>
          </p:cNvSpPr>
          <p:nvPr>
            <p:ph sz="half" idx="3"/>
          </p:nvPr>
        </p:nvSpPr>
        <p:spPr>
          <a:xfrm>
            <a:off x="4572000" y="1371602"/>
            <a:ext cx="3581400" cy="430887"/>
          </a:xfrm>
          <a:prstGeom prst="rect">
            <a:avLst/>
          </a:prstGeom>
        </p:spPr>
        <p:txBody>
          <a:bodyPr wrap="square" lIns="0" tIns="0" rIns="0" bIns="0">
            <a:spAutoFit/>
          </a:bodyPr>
          <a:lstStyle>
            <a:lvl1pPr>
              <a:defRPr sz="2800">
                <a:latin typeface="+mn-lt"/>
                <a:cs typeface="Arial"/>
              </a:defRPr>
            </a:lvl1pPr>
          </a:lstStyle>
          <a:p>
            <a:endParaRPr dirty="0"/>
          </a:p>
        </p:txBody>
      </p:sp>
      <p:sp>
        <p:nvSpPr>
          <p:cNvPr id="5" name="Holder 5"/>
          <p:cNvSpPr>
            <a:spLocks noGrp="1"/>
          </p:cNvSpPr>
          <p:nvPr>
            <p:ph type="ftr" sz="quarter" idx="5"/>
          </p:nvPr>
        </p:nvSpPr>
        <p:spPr/>
        <p:txBody>
          <a:bodyPr lIns="0" tIns="0" rIns="0" bIns="0"/>
          <a:lstStyle>
            <a:lvl1pPr>
              <a:defRPr sz="1000" b="0" i="0">
                <a:solidFill>
                  <a:srgbClr val="BFBFBF"/>
                </a:solidFill>
                <a:latin typeface="+mn-lt"/>
                <a:cs typeface="Arial"/>
              </a:defRPr>
            </a:lvl1pPr>
          </a:lstStyle>
          <a:p>
            <a:pPr marL="12700">
              <a:lnSpc>
                <a:spcPts val="1240"/>
              </a:lnSpc>
            </a:pPr>
            <a:endParaRPr lang="en-US" dirty="0">
              <a:latin typeface="Arial"/>
            </a:endParaRPr>
          </a:p>
        </p:txBody>
      </p:sp>
      <p:sp>
        <p:nvSpPr>
          <p:cNvPr id="6" name="Holder 6"/>
          <p:cNvSpPr>
            <a:spLocks noGrp="1"/>
          </p:cNvSpPr>
          <p:nvPr>
            <p:ph type="dt" sz="half" idx="6"/>
          </p:nvPr>
        </p:nvSpPr>
        <p:spPr/>
        <p:txBody>
          <a:bodyPr lIns="0" tIns="0" rIns="0" bIns="0"/>
          <a:lstStyle>
            <a:lvl1pPr algn="l">
              <a:defRPr>
                <a:solidFill>
                  <a:srgbClr val="BFBFBF"/>
                </a:solidFill>
              </a:defRPr>
            </a:lvl1pPr>
          </a:lstStyle>
          <a:p>
            <a:fld id="{1D8BD707-D9CF-40AE-B4C6-C98DA3205C09}" type="datetimeFigureOut">
              <a:rPr lang="en-US" smtClean="0">
                <a:latin typeface="Arial"/>
              </a:rPr>
              <a:pPr/>
              <a:t>8/14/2020</a:t>
            </a:fld>
            <a:endParaRPr lang="en-US" dirty="0">
              <a:latin typeface="Arial"/>
            </a:endParaRPr>
          </a:p>
        </p:txBody>
      </p:sp>
      <p:sp>
        <p:nvSpPr>
          <p:cNvPr id="7" name="Holder 7"/>
          <p:cNvSpPr>
            <a:spLocks noGrp="1"/>
          </p:cNvSpPr>
          <p:nvPr>
            <p:ph type="sldNum" sz="quarter" idx="7"/>
          </p:nvPr>
        </p:nvSpPr>
        <p:spPr/>
        <p:txBody>
          <a:bodyPr lIns="0" tIns="0" rIns="0" bIns="0"/>
          <a:lstStyle>
            <a:lvl1pPr algn="r">
              <a:defRPr>
                <a:solidFill>
                  <a:srgbClr val="BFBFBF"/>
                </a:solidFill>
              </a:defRPr>
            </a:lvl1pPr>
          </a:lstStyle>
          <a:p>
            <a:fld id="{B6F15528-21DE-4FAA-801E-634DDDAF4B2B}" type="slidenum">
              <a:rPr lang="uk-UA" smtClean="0">
                <a:latin typeface="Arial"/>
              </a:rPr>
              <a:pPr/>
              <a:t>‹#›</a:t>
            </a:fld>
            <a:endParaRPr lang="uk-UA" dirty="0">
              <a:latin typeface="Arial"/>
            </a:endParaRPr>
          </a:p>
        </p:txBody>
      </p:sp>
      <p:pic>
        <p:nvPicPr>
          <p:cNvPr id="8" name="Picture 7" descr="NBPU.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35746" y="-606915"/>
            <a:ext cx="3117854" cy="3136774"/>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457201" y="509142"/>
            <a:ext cx="7543800" cy="557658"/>
          </a:xfrm>
        </p:spPr>
        <p:txBody>
          <a:bodyPr lIns="0" tIns="0" rIns="0" bIns="0"/>
          <a:lstStyle>
            <a:lvl1pPr>
              <a:defRPr sz="3600" b="1" i="0">
                <a:solidFill>
                  <a:srgbClr val="DD8047"/>
                </a:solidFill>
                <a:latin typeface="+mj-lt"/>
                <a:cs typeface="Arial"/>
              </a:defRPr>
            </a:lvl1pPr>
          </a:lstStyle>
          <a:p>
            <a:endParaRPr dirty="0"/>
          </a:p>
        </p:txBody>
      </p:sp>
      <p:sp>
        <p:nvSpPr>
          <p:cNvPr id="3" name="Holder 3"/>
          <p:cNvSpPr>
            <a:spLocks noGrp="1"/>
          </p:cNvSpPr>
          <p:nvPr>
            <p:ph type="ftr" sz="quarter" idx="5"/>
          </p:nvPr>
        </p:nvSpPr>
        <p:spPr/>
        <p:txBody>
          <a:bodyPr lIns="0" tIns="0" rIns="0" bIns="0"/>
          <a:lstStyle>
            <a:lvl1pPr>
              <a:defRPr sz="1000" b="0" i="0">
                <a:solidFill>
                  <a:srgbClr val="BFBFBF"/>
                </a:solidFill>
                <a:latin typeface="+mn-lt"/>
                <a:cs typeface="Arial"/>
              </a:defRPr>
            </a:lvl1pPr>
          </a:lstStyle>
          <a:p>
            <a:pPr marL="12700">
              <a:lnSpc>
                <a:spcPts val="1240"/>
              </a:lnSpc>
            </a:pPr>
            <a:endParaRPr lang="en-US" dirty="0">
              <a:latin typeface="Arial"/>
            </a:endParaRPr>
          </a:p>
        </p:txBody>
      </p:sp>
      <p:sp>
        <p:nvSpPr>
          <p:cNvPr id="4" name="Holder 4"/>
          <p:cNvSpPr>
            <a:spLocks noGrp="1"/>
          </p:cNvSpPr>
          <p:nvPr>
            <p:ph type="dt" sz="half" idx="6"/>
          </p:nvPr>
        </p:nvSpPr>
        <p:spPr/>
        <p:txBody>
          <a:bodyPr lIns="0" tIns="0" rIns="0" bIns="0"/>
          <a:lstStyle>
            <a:lvl1pPr algn="l">
              <a:defRPr>
                <a:solidFill>
                  <a:srgbClr val="BFBFBF"/>
                </a:solidFill>
              </a:defRPr>
            </a:lvl1pPr>
          </a:lstStyle>
          <a:p>
            <a:fld id="{1D8BD707-D9CF-40AE-B4C6-C98DA3205C09}" type="datetimeFigureOut">
              <a:rPr lang="en-US" smtClean="0">
                <a:latin typeface="Arial"/>
              </a:rPr>
              <a:pPr/>
              <a:t>8/14/2020</a:t>
            </a:fld>
            <a:endParaRPr lang="en-US" dirty="0">
              <a:latin typeface="Arial"/>
            </a:endParaRPr>
          </a:p>
        </p:txBody>
      </p:sp>
      <p:sp>
        <p:nvSpPr>
          <p:cNvPr id="5" name="Holder 5"/>
          <p:cNvSpPr>
            <a:spLocks noGrp="1"/>
          </p:cNvSpPr>
          <p:nvPr>
            <p:ph type="sldNum" sz="quarter" idx="7"/>
          </p:nvPr>
        </p:nvSpPr>
        <p:spPr/>
        <p:txBody>
          <a:bodyPr lIns="0" tIns="0" rIns="0" bIns="0"/>
          <a:lstStyle>
            <a:lvl1pPr algn="r">
              <a:defRPr>
                <a:solidFill>
                  <a:srgbClr val="BFBFBF"/>
                </a:solidFill>
              </a:defRPr>
            </a:lvl1pPr>
          </a:lstStyle>
          <a:p>
            <a:fld id="{B6F15528-21DE-4FAA-801E-634DDDAF4B2B}" type="slidenum">
              <a:rPr lang="uk-UA" smtClean="0">
                <a:latin typeface="Arial"/>
              </a:rPr>
              <a:pPr/>
              <a:t>‹#›</a:t>
            </a:fld>
            <a:endParaRPr lang="uk-UA" dirty="0">
              <a:latin typeface="Arial"/>
            </a:endParaRPr>
          </a:p>
        </p:txBody>
      </p:sp>
      <p:pic>
        <p:nvPicPr>
          <p:cNvPr id="6" name="Picture 5" descr="NBPU.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35746" y="-606915"/>
            <a:ext cx="3117854" cy="3136774"/>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000" b="0" i="0">
                <a:solidFill>
                  <a:srgbClr val="BFBFBF"/>
                </a:solidFill>
                <a:latin typeface="+mn-lt"/>
                <a:cs typeface="Arial"/>
              </a:defRPr>
            </a:lvl1pPr>
          </a:lstStyle>
          <a:p>
            <a:pPr marL="12700">
              <a:lnSpc>
                <a:spcPts val="1240"/>
              </a:lnSpc>
            </a:pPr>
            <a:endParaRPr lang="en-US" dirty="0">
              <a:latin typeface="Arial"/>
            </a:endParaRPr>
          </a:p>
        </p:txBody>
      </p:sp>
      <p:sp>
        <p:nvSpPr>
          <p:cNvPr id="3" name="Holder 3"/>
          <p:cNvSpPr>
            <a:spLocks noGrp="1"/>
          </p:cNvSpPr>
          <p:nvPr>
            <p:ph type="dt" sz="half" idx="6"/>
          </p:nvPr>
        </p:nvSpPr>
        <p:spPr/>
        <p:txBody>
          <a:bodyPr lIns="0" tIns="0" rIns="0" bIns="0"/>
          <a:lstStyle>
            <a:lvl1pPr algn="l">
              <a:defRPr>
                <a:solidFill>
                  <a:srgbClr val="BFBFBF"/>
                </a:solidFill>
              </a:defRPr>
            </a:lvl1pPr>
          </a:lstStyle>
          <a:p>
            <a:fld id="{1D8BD707-D9CF-40AE-B4C6-C98DA3205C09}" type="datetimeFigureOut">
              <a:rPr lang="en-US" smtClean="0">
                <a:latin typeface="Arial"/>
              </a:rPr>
              <a:pPr/>
              <a:t>8/14/2020</a:t>
            </a:fld>
            <a:endParaRPr lang="en-US" dirty="0">
              <a:latin typeface="Arial"/>
            </a:endParaRPr>
          </a:p>
        </p:txBody>
      </p:sp>
      <p:sp>
        <p:nvSpPr>
          <p:cNvPr id="4" name="Holder 4"/>
          <p:cNvSpPr>
            <a:spLocks noGrp="1"/>
          </p:cNvSpPr>
          <p:nvPr>
            <p:ph type="sldNum" sz="quarter" idx="7"/>
          </p:nvPr>
        </p:nvSpPr>
        <p:spPr/>
        <p:txBody>
          <a:bodyPr lIns="0" tIns="0" rIns="0" bIns="0"/>
          <a:lstStyle>
            <a:lvl1pPr algn="r">
              <a:defRPr>
                <a:solidFill>
                  <a:srgbClr val="BFBFBF"/>
                </a:solidFill>
              </a:defRPr>
            </a:lvl1pPr>
          </a:lstStyle>
          <a:p>
            <a:fld id="{B6F15528-21DE-4FAA-801E-634DDDAF4B2B}" type="slidenum">
              <a:rPr lang="uk-UA" smtClean="0">
                <a:latin typeface="Arial"/>
              </a:rPr>
              <a:pPr/>
              <a:t>‹#›</a:t>
            </a:fld>
            <a:endParaRPr lang="uk-UA" dirty="0">
              <a:latin typeface="Arial"/>
            </a:endParaRPr>
          </a:p>
        </p:txBody>
      </p:sp>
      <p:pic>
        <p:nvPicPr>
          <p:cNvPr id="5" name="Picture 4" descr="NBPU.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635746" y="-606915"/>
            <a:ext cx="3117854" cy="3136774"/>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AU"/>
              <a:t>Click to edit Master title style</a:t>
            </a:r>
            <a:endParaRPr kumimoji="0" lang="en-US"/>
          </a:p>
        </p:txBody>
      </p:sp>
      <p:sp>
        <p:nvSpPr>
          <p:cNvPr id="4" name="Date Placeholder 3"/>
          <p:cNvSpPr>
            <a:spLocks noGrp="1"/>
          </p:cNvSpPr>
          <p:nvPr>
            <p:ph type="dt" sz="half" idx="10"/>
          </p:nvPr>
        </p:nvSpPr>
        <p:spPr/>
        <p:txBody>
          <a:bodyPr/>
          <a:lstStyle/>
          <a:p>
            <a:fld id="{A222EA50-B610-F24E-A8F0-61F9A192C405}" type="datetimeFigureOut">
              <a:rPr lang="en-US" smtClean="0"/>
              <a:pPr/>
              <a:t>8/14/2020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DDC176A-B452-6E46-9686-7A79A95FF8A9}" type="slidenum">
              <a:rPr lang="en-AU" smtClean="0"/>
              <a:pPr/>
              <a:t>‹#›</a:t>
            </a:fld>
            <a:endParaRPr lang="en-AU"/>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AU"/>
              <a:t>Click to edit Master text styles</a:t>
            </a:r>
          </a:p>
          <a:p>
            <a:pPr lvl="1" eaLnBrk="1" latinLnBrk="0" hangingPunct="1"/>
            <a:r>
              <a:rPr lang="en-AU"/>
              <a:t>Second level</a:t>
            </a:r>
          </a:p>
          <a:p>
            <a:pPr lvl="2" eaLnBrk="1" latinLnBrk="0" hangingPunct="1"/>
            <a:r>
              <a:rPr lang="en-AU"/>
              <a:t>Third level</a:t>
            </a:r>
          </a:p>
          <a:p>
            <a:pPr lvl="3" eaLnBrk="1" latinLnBrk="0" hangingPunct="1"/>
            <a:r>
              <a:rPr lang="en-AU"/>
              <a:t>Fourth level</a:t>
            </a:r>
          </a:p>
          <a:p>
            <a:pPr lvl="4" eaLnBrk="1" latinLnBrk="0" hangingPunct="1"/>
            <a:r>
              <a:rPr lang="en-AU"/>
              <a:t>Fifth level</a:t>
            </a:r>
            <a:endParaRPr kumimoji="0" lang="en-US"/>
          </a:p>
        </p:txBody>
      </p:sp>
    </p:spTree>
    <p:extLst>
      <p:ext uri="{BB962C8B-B14F-4D97-AF65-F5344CB8AC3E}">
        <p14:creationId xmlns:p14="http://schemas.microsoft.com/office/powerpoint/2010/main" val="636405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1"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AU" dirty="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rgbClr val="D8B25C"/>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normAutofit/>
          </a:bodyPr>
          <a:lstStyle>
            <a:lvl1pPr algn="l">
              <a:buNone/>
              <a:defRPr sz="3600" b="0" cap="none">
                <a:solidFill>
                  <a:srgbClr val="FFFFFF"/>
                </a:solidFill>
              </a:defRPr>
            </a:lvl1pPr>
          </a:lstStyle>
          <a:p>
            <a:r>
              <a:rPr kumimoji="0" lang="en-AU" dirty="0"/>
              <a:t>Click to edit Master title style</a:t>
            </a:r>
            <a:endParaRPr kumimoji="0" lang="en-US" dirty="0"/>
          </a:p>
        </p:txBody>
      </p:sp>
      <p:sp>
        <p:nvSpPr>
          <p:cNvPr id="12" name="Date Placeholder 11"/>
          <p:cNvSpPr>
            <a:spLocks noGrp="1"/>
          </p:cNvSpPr>
          <p:nvPr>
            <p:ph type="dt" sz="half" idx="10"/>
          </p:nvPr>
        </p:nvSpPr>
        <p:spPr/>
        <p:txBody>
          <a:bodyPr/>
          <a:lstStyle/>
          <a:p>
            <a:fld id="{A222EA50-B610-F24E-A8F0-61F9A192C405}" type="datetimeFigureOut">
              <a:rPr lang="en-US" smtClean="0"/>
              <a:pPr/>
              <a:t>8/14/2020</a:t>
            </a:fld>
            <a:endParaRPr lang="en-AU"/>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2DDC176A-B452-6E46-9686-7A79A95FF8A9}" type="slidenum">
              <a:rPr lang="en-AU" smtClean="0"/>
              <a:pPr/>
              <a:t>‹#›</a:t>
            </a:fld>
            <a:endParaRPr lang="en-AU"/>
          </a:p>
        </p:txBody>
      </p:sp>
      <p:sp>
        <p:nvSpPr>
          <p:cNvPr id="14" name="Footer Placeholder 13"/>
          <p:cNvSpPr>
            <a:spLocks noGrp="1"/>
          </p:cNvSpPr>
          <p:nvPr>
            <p:ph type="ftr" sz="quarter" idx="12"/>
          </p:nvPr>
        </p:nvSpPr>
        <p:spPr/>
        <p:txBody>
          <a:bodyPr/>
          <a:lstStyle/>
          <a:p>
            <a:endParaRPr lang="en-AU"/>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2718" y="1831976"/>
            <a:ext cx="800100" cy="622300"/>
          </a:xfrm>
          <a:prstGeom prst="rect">
            <a:avLst/>
          </a:prstGeom>
        </p:spPr>
      </p:pic>
    </p:spTree>
    <p:extLst>
      <p:ext uri="{BB962C8B-B14F-4D97-AF65-F5344CB8AC3E}">
        <p14:creationId xmlns:p14="http://schemas.microsoft.com/office/powerpoint/2010/main" val="144596976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AU"/>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AU"/>
              <a:t>Click to edit Master text styles</a:t>
            </a:r>
          </a:p>
          <a:p>
            <a:pPr lvl="1" eaLnBrk="1" latinLnBrk="0" hangingPunct="1"/>
            <a:r>
              <a:rPr lang="en-AU"/>
              <a:t>Second level</a:t>
            </a:r>
          </a:p>
          <a:p>
            <a:pPr lvl="2" eaLnBrk="1" latinLnBrk="0" hangingPunct="1"/>
            <a:r>
              <a:rPr lang="en-AU"/>
              <a:t>Third level</a:t>
            </a:r>
          </a:p>
          <a:p>
            <a:pPr lvl="3" eaLnBrk="1" latinLnBrk="0" hangingPunct="1"/>
            <a:r>
              <a:rPr lang="en-AU"/>
              <a:t>Fourth level</a:t>
            </a:r>
          </a:p>
          <a:p>
            <a:pPr lvl="4" eaLnBrk="1" latinLnBrk="0" hangingPunct="1"/>
            <a:r>
              <a:rPr lang="en-AU"/>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AU"/>
              <a:t>Click to edit Master text styles</a:t>
            </a:r>
          </a:p>
          <a:p>
            <a:pPr lvl="1" eaLnBrk="1" latinLnBrk="0" hangingPunct="1"/>
            <a:r>
              <a:rPr lang="en-AU"/>
              <a:t>Second level</a:t>
            </a:r>
          </a:p>
          <a:p>
            <a:pPr lvl="2" eaLnBrk="1" latinLnBrk="0" hangingPunct="1"/>
            <a:r>
              <a:rPr lang="en-AU"/>
              <a:t>Third level</a:t>
            </a:r>
          </a:p>
          <a:p>
            <a:pPr lvl="3" eaLnBrk="1" latinLnBrk="0" hangingPunct="1"/>
            <a:r>
              <a:rPr lang="en-AU"/>
              <a:t>Fourth level</a:t>
            </a:r>
          </a:p>
          <a:p>
            <a:pPr lvl="4" eaLnBrk="1" latinLnBrk="0" hangingPunct="1"/>
            <a:r>
              <a:rPr lang="en-AU"/>
              <a:t>Fifth level</a:t>
            </a:r>
            <a:endParaRPr kumimoji="0" lang="en-US"/>
          </a:p>
        </p:txBody>
      </p:sp>
      <p:sp>
        <p:nvSpPr>
          <p:cNvPr id="8" name="Date Placeholder 7"/>
          <p:cNvSpPr>
            <a:spLocks noGrp="1"/>
          </p:cNvSpPr>
          <p:nvPr>
            <p:ph type="dt" sz="half" idx="15"/>
          </p:nvPr>
        </p:nvSpPr>
        <p:spPr/>
        <p:txBody>
          <a:bodyPr rtlCol="0"/>
          <a:lstStyle/>
          <a:p>
            <a:fld id="{A222EA50-B610-F24E-A8F0-61F9A192C405}" type="datetimeFigureOut">
              <a:rPr lang="en-US" smtClean="0"/>
              <a:pPr/>
              <a:t>8/14/2020</a:t>
            </a:fld>
            <a:endParaRPr lang="en-AU"/>
          </a:p>
        </p:txBody>
      </p:sp>
      <p:sp>
        <p:nvSpPr>
          <p:cNvPr id="10" name="Slide Number Placeholder 9"/>
          <p:cNvSpPr>
            <a:spLocks noGrp="1"/>
          </p:cNvSpPr>
          <p:nvPr>
            <p:ph type="sldNum" sz="quarter" idx="16"/>
          </p:nvPr>
        </p:nvSpPr>
        <p:spPr/>
        <p:txBody>
          <a:bodyPr rtlCol="0"/>
          <a:lstStyle/>
          <a:p>
            <a:fld id="{2DDC176A-B452-6E46-9686-7A79A95FF8A9}" type="slidenum">
              <a:rPr lang="en-AU" smtClean="0"/>
              <a:pPr/>
              <a:t>‹#›</a:t>
            </a:fld>
            <a:endParaRPr lang="en-AU"/>
          </a:p>
        </p:txBody>
      </p:sp>
      <p:sp>
        <p:nvSpPr>
          <p:cNvPr id="12" name="Footer Placeholder 11"/>
          <p:cNvSpPr>
            <a:spLocks noGrp="1"/>
          </p:cNvSpPr>
          <p:nvPr>
            <p:ph type="ftr" sz="quarter" idx="17"/>
          </p:nvPr>
        </p:nvSpPr>
        <p:spPr/>
        <p:txBody>
          <a:bodyPr rtlCol="0"/>
          <a:lstStyle/>
          <a:p>
            <a:endParaRPr lang="en-AU"/>
          </a:p>
        </p:txBody>
      </p:sp>
    </p:spTree>
    <p:extLst>
      <p:ext uri="{BB962C8B-B14F-4D97-AF65-F5344CB8AC3E}">
        <p14:creationId xmlns:p14="http://schemas.microsoft.com/office/powerpoint/2010/main" val="3565240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AU"/>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AU"/>
              <a:t>Click to edit Master text styles</a:t>
            </a:r>
          </a:p>
          <a:p>
            <a:pPr lvl="1" eaLnBrk="1" latinLnBrk="0" hangingPunct="1"/>
            <a:r>
              <a:rPr lang="en-AU"/>
              <a:t>Second level</a:t>
            </a:r>
          </a:p>
          <a:p>
            <a:pPr lvl="2" eaLnBrk="1" latinLnBrk="0" hangingPunct="1"/>
            <a:r>
              <a:rPr lang="en-AU"/>
              <a:t>Third level</a:t>
            </a:r>
          </a:p>
          <a:p>
            <a:pPr lvl="3" eaLnBrk="1" latinLnBrk="0" hangingPunct="1"/>
            <a:r>
              <a:rPr lang="en-AU"/>
              <a:t>Fourth level</a:t>
            </a:r>
          </a:p>
          <a:p>
            <a:pPr lvl="4" eaLnBrk="1" latinLnBrk="0" hangingPunct="1"/>
            <a:r>
              <a:rPr lang="en-AU"/>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AU"/>
              <a:t>Click to edit Master text styles</a:t>
            </a:r>
          </a:p>
          <a:p>
            <a:pPr lvl="1" eaLnBrk="1" latinLnBrk="0" hangingPunct="1"/>
            <a:r>
              <a:rPr lang="en-AU"/>
              <a:t>Second level</a:t>
            </a:r>
          </a:p>
          <a:p>
            <a:pPr lvl="2" eaLnBrk="1" latinLnBrk="0" hangingPunct="1"/>
            <a:r>
              <a:rPr lang="en-AU"/>
              <a:t>Third level</a:t>
            </a:r>
          </a:p>
          <a:p>
            <a:pPr lvl="3" eaLnBrk="1" latinLnBrk="0" hangingPunct="1"/>
            <a:r>
              <a:rPr lang="en-AU"/>
              <a:t>Fourth level</a:t>
            </a:r>
          </a:p>
          <a:p>
            <a:pPr lvl="4" eaLnBrk="1" latinLnBrk="0" hangingPunct="1"/>
            <a:r>
              <a:rPr lang="en-AU"/>
              <a:t>Fifth level</a:t>
            </a:r>
            <a:endParaRPr kumimoji="0" lang="en-US"/>
          </a:p>
        </p:txBody>
      </p:sp>
      <p:sp>
        <p:nvSpPr>
          <p:cNvPr id="10" name="Date Placeholder 9"/>
          <p:cNvSpPr>
            <a:spLocks noGrp="1"/>
          </p:cNvSpPr>
          <p:nvPr>
            <p:ph type="dt" sz="half" idx="15"/>
          </p:nvPr>
        </p:nvSpPr>
        <p:spPr/>
        <p:txBody>
          <a:bodyPr rtlCol="0"/>
          <a:lstStyle/>
          <a:p>
            <a:fld id="{A222EA50-B610-F24E-A8F0-61F9A192C405}" type="datetimeFigureOut">
              <a:rPr lang="en-US" smtClean="0"/>
              <a:pPr/>
              <a:t>8/14/2020</a:t>
            </a:fld>
            <a:endParaRPr lang="en-AU"/>
          </a:p>
        </p:txBody>
      </p:sp>
      <p:sp>
        <p:nvSpPr>
          <p:cNvPr id="12" name="Slide Number Placeholder 11"/>
          <p:cNvSpPr>
            <a:spLocks noGrp="1"/>
          </p:cNvSpPr>
          <p:nvPr>
            <p:ph type="sldNum" sz="quarter" idx="16"/>
          </p:nvPr>
        </p:nvSpPr>
        <p:spPr/>
        <p:txBody>
          <a:bodyPr rtlCol="0"/>
          <a:lstStyle/>
          <a:p>
            <a:fld id="{2DDC176A-B452-6E46-9686-7A79A95FF8A9}" type="slidenum">
              <a:rPr lang="en-AU" smtClean="0"/>
              <a:pPr/>
              <a:t>‹#›</a:t>
            </a:fld>
            <a:endParaRPr lang="en-AU"/>
          </a:p>
        </p:txBody>
      </p:sp>
      <p:sp>
        <p:nvSpPr>
          <p:cNvPr id="14" name="Footer Placeholder 13"/>
          <p:cNvSpPr>
            <a:spLocks noGrp="1"/>
          </p:cNvSpPr>
          <p:nvPr>
            <p:ph type="ftr" sz="quarter" idx="17"/>
          </p:nvPr>
        </p:nvSpPr>
        <p:spPr/>
        <p:txBody>
          <a:bodyPr rtlCol="0"/>
          <a:lstStyle/>
          <a:p>
            <a:endParaRPr lang="en-AU"/>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AU"/>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AU"/>
              <a:t>Click to edit Master text styles</a:t>
            </a:r>
          </a:p>
        </p:txBody>
      </p:sp>
    </p:spTree>
    <p:extLst>
      <p:ext uri="{BB962C8B-B14F-4D97-AF65-F5344CB8AC3E}">
        <p14:creationId xmlns:p14="http://schemas.microsoft.com/office/powerpoint/2010/main" val="1462162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AU"/>
              <a:t>Click to edit Master title style</a:t>
            </a:r>
            <a:endParaRPr kumimoji="0" lang="en-US"/>
          </a:p>
        </p:txBody>
      </p:sp>
      <p:sp>
        <p:nvSpPr>
          <p:cNvPr id="3" name="Date Placeholder 2"/>
          <p:cNvSpPr>
            <a:spLocks noGrp="1"/>
          </p:cNvSpPr>
          <p:nvPr>
            <p:ph type="dt" sz="half" idx="10"/>
          </p:nvPr>
        </p:nvSpPr>
        <p:spPr/>
        <p:txBody>
          <a:bodyPr/>
          <a:lstStyle/>
          <a:p>
            <a:fld id="{A222EA50-B610-F24E-A8F0-61F9A192C405}" type="datetimeFigureOut">
              <a:rPr lang="en-US" smtClean="0"/>
              <a:pPr/>
              <a:t>8/14/2020</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2DDC176A-B452-6E46-9686-7A79A95FF8A9}" type="slidenum">
              <a:rPr lang="en-AU" smtClean="0"/>
              <a:pPr/>
              <a:t>‹#›</a:t>
            </a:fld>
            <a:endParaRPr lang="en-AU"/>
          </a:p>
        </p:txBody>
      </p:sp>
    </p:spTree>
    <p:extLst>
      <p:ext uri="{BB962C8B-B14F-4D97-AF65-F5344CB8AC3E}">
        <p14:creationId xmlns:p14="http://schemas.microsoft.com/office/powerpoint/2010/main" val="2096241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22EA50-B610-F24E-A8F0-61F9A192C405}" type="datetimeFigureOut">
              <a:rPr lang="en-US" smtClean="0"/>
              <a:pPr/>
              <a:t>8/14/2020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2DDC176A-B452-6E46-9686-7A79A95FF8A9}" type="slidenum">
              <a:rPr lang="en-AU" smtClean="0"/>
              <a:pPr/>
              <a:t>‹#›</a:t>
            </a:fld>
            <a:endParaRPr lang="en-AU"/>
          </a:p>
        </p:txBody>
      </p:sp>
    </p:spTree>
    <p:extLst>
      <p:ext uri="{BB962C8B-B14F-4D97-AF65-F5344CB8AC3E}">
        <p14:creationId xmlns:p14="http://schemas.microsoft.com/office/powerpoint/2010/main" val="3290345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AU"/>
              <a:t>Click to edit Master title style</a:t>
            </a:r>
            <a:endParaRPr kumimoji="0" lang="en-US"/>
          </a:p>
        </p:txBody>
      </p:sp>
      <p:sp>
        <p:nvSpPr>
          <p:cNvPr id="5" name="Date Placeholder 4"/>
          <p:cNvSpPr>
            <a:spLocks noGrp="1"/>
          </p:cNvSpPr>
          <p:nvPr>
            <p:ph type="dt" sz="half" idx="10"/>
          </p:nvPr>
        </p:nvSpPr>
        <p:spPr/>
        <p:txBody>
          <a:bodyPr/>
          <a:lstStyle/>
          <a:p>
            <a:fld id="{A222EA50-B610-F24E-A8F0-61F9A192C405}" type="datetimeFigureOut">
              <a:rPr lang="en-US" smtClean="0"/>
              <a:pPr/>
              <a:t>8/14/2020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2DDC176A-B452-6E46-9686-7A79A95FF8A9}" type="slidenum">
              <a:rPr lang="en-AU" smtClean="0"/>
              <a:pPr/>
              <a:t>‹#›</a:t>
            </a:fld>
            <a:endParaRPr lang="en-AU"/>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AU"/>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AU"/>
              <a:t>Click to edit Master text styles</a:t>
            </a:r>
          </a:p>
          <a:p>
            <a:pPr lvl="1" eaLnBrk="1" latinLnBrk="0" hangingPunct="1"/>
            <a:r>
              <a:rPr lang="en-AU"/>
              <a:t>Second level</a:t>
            </a:r>
          </a:p>
          <a:p>
            <a:pPr lvl="2" eaLnBrk="1" latinLnBrk="0" hangingPunct="1"/>
            <a:r>
              <a:rPr lang="en-AU"/>
              <a:t>Third level</a:t>
            </a:r>
          </a:p>
          <a:p>
            <a:pPr lvl="3" eaLnBrk="1" latinLnBrk="0" hangingPunct="1"/>
            <a:r>
              <a:rPr lang="en-AU"/>
              <a:t>Fourth level</a:t>
            </a:r>
          </a:p>
          <a:p>
            <a:pPr lvl="4" eaLnBrk="1" latinLnBrk="0" hangingPunct="1"/>
            <a:r>
              <a:rPr lang="en-AU"/>
              <a:t>Fifth level</a:t>
            </a:r>
            <a:endParaRPr kumimoji="0" lang="en-US"/>
          </a:p>
        </p:txBody>
      </p:sp>
    </p:spTree>
    <p:extLst>
      <p:ext uri="{BB962C8B-B14F-4D97-AF65-F5344CB8AC3E}">
        <p14:creationId xmlns:p14="http://schemas.microsoft.com/office/powerpoint/2010/main" val="1145618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AU"/>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rgbClr val="D8B25C"/>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AU"/>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2"/>
            <a:ext cx="2667000" cy="365125"/>
          </a:xfrm>
        </p:spPr>
        <p:txBody>
          <a:bodyPr rtlCol="0"/>
          <a:lstStyle/>
          <a:p>
            <a:fld id="{A222EA50-B610-F24E-A8F0-61F9A192C405}" type="datetimeFigureOut">
              <a:rPr lang="en-US" smtClean="0"/>
              <a:pPr/>
              <a:t>8/14/2020</a:t>
            </a:fld>
            <a:endParaRPr lang="en-AU"/>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2DDC176A-B452-6E46-9686-7A79A95FF8A9}" type="slidenum">
              <a:rPr lang="en-AU" smtClean="0"/>
              <a:pPr/>
              <a:t>‹#›</a:t>
            </a:fld>
            <a:endParaRPr lang="en-AU"/>
          </a:p>
        </p:txBody>
      </p:sp>
      <p:sp>
        <p:nvSpPr>
          <p:cNvPr id="14" name="Footer Placeholder 13"/>
          <p:cNvSpPr>
            <a:spLocks noGrp="1"/>
          </p:cNvSpPr>
          <p:nvPr>
            <p:ph type="ftr" sz="quarter" idx="12"/>
          </p:nvPr>
        </p:nvSpPr>
        <p:spPr>
          <a:xfrm>
            <a:off x="1600200" y="6248208"/>
            <a:ext cx="4572000" cy="365125"/>
          </a:xfrm>
        </p:spPr>
        <p:txBody>
          <a:bodyPr rtlCol="0"/>
          <a:lstStyle/>
          <a:p>
            <a:endParaRPr lang="en-AU"/>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AU"/>
              <a:t>Drag picture to placeholder or click icon to add</a:t>
            </a:r>
            <a:endParaRPr kumimoji="0" lang="en-US" dirty="0"/>
          </a:p>
        </p:txBody>
      </p:sp>
    </p:spTree>
    <p:extLst>
      <p:ext uri="{BB962C8B-B14F-4D97-AF65-F5344CB8AC3E}">
        <p14:creationId xmlns:p14="http://schemas.microsoft.com/office/powerpoint/2010/main" val="183743465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AU" dirty="0"/>
              <a:t>Click to edit Master title style</a:t>
            </a:r>
            <a:endParaRPr kumimoji="0" lang="en-US" dirty="0"/>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AU" dirty="0"/>
              <a:t>Click to edit Master text styles</a:t>
            </a:r>
          </a:p>
          <a:p>
            <a:pPr lvl="1" eaLnBrk="1" latinLnBrk="0" hangingPunct="1"/>
            <a:r>
              <a:rPr kumimoji="0" lang="en-AU" dirty="0"/>
              <a:t>Second level</a:t>
            </a:r>
          </a:p>
          <a:p>
            <a:pPr lvl="2" eaLnBrk="1" latinLnBrk="0" hangingPunct="1"/>
            <a:r>
              <a:rPr kumimoji="0" lang="en-AU" dirty="0"/>
              <a:t>Third level</a:t>
            </a:r>
          </a:p>
          <a:p>
            <a:pPr lvl="3" eaLnBrk="1" latinLnBrk="0" hangingPunct="1"/>
            <a:r>
              <a:rPr kumimoji="0" lang="en-AU" dirty="0"/>
              <a:t>Fourth level</a:t>
            </a:r>
          </a:p>
          <a:p>
            <a:pPr lvl="4" eaLnBrk="1" latinLnBrk="0" hangingPunct="1"/>
            <a:r>
              <a:rPr kumimoji="0" lang="en-AU" dirty="0"/>
              <a:t>Fifth level</a:t>
            </a:r>
            <a:endParaRPr kumimoji="0" lang="en-US" dirty="0"/>
          </a:p>
        </p:txBody>
      </p:sp>
      <p:sp>
        <p:nvSpPr>
          <p:cNvPr id="14" name="Date Placeholder 13"/>
          <p:cNvSpPr>
            <a:spLocks noGrp="1"/>
          </p:cNvSpPr>
          <p:nvPr>
            <p:ph type="dt" sz="half" idx="2"/>
          </p:nvPr>
        </p:nvSpPr>
        <p:spPr>
          <a:xfrm>
            <a:off x="6096000" y="6248402"/>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A222EA50-B610-F24E-A8F0-61F9A192C405}" type="datetimeFigureOut">
              <a:rPr lang="en-US" smtClean="0"/>
              <a:pPr/>
              <a:t>8/14/2020</a:t>
            </a:fld>
            <a:endParaRPr lang="en-AU"/>
          </a:p>
        </p:txBody>
      </p:sp>
      <p:sp>
        <p:nvSpPr>
          <p:cNvPr id="3" name="Footer Placeholder 2"/>
          <p:cNvSpPr>
            <a:spLocks noGrp="1"/>
          </p:cNvSpPr>
          <p:nvPr>
            <p:ph type="ftr" sz="quarter" idx="3"/>
          </p:nvPr>
        </p:nvSpPr>
        <p:spPr>
          <a:xfrm>
            <a:off x="609601" y="6248208"/>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AU"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noFill/>
            </a:endParaRPr>
          </a:p>
        </p:txBody>
      </p:sp>
      <p:sp>
        <p:nvSpPr>
          <p:cNvPr id="9" name="Rectangle 8"/>
          <p:cNvSpPr/>
          <p:nvPr/>
        </p:nvSpPr>
        <p:spPr>
          <a:xfrm>
            <a:off x="590550" y="1280160"/>
            <a:ext cx="8553450" cy="228600"/>
          </a:xfrm>
          <a:prstGeom prst="rect">
            <a:avLst/>
          </a:prstGeom>
          <a:solidFill>
            <a:schemeClr val="accent4"/>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2DDC176A-B452-6E46-9686-7A79A95FF8A9}" type="slidenum">
              <a:rPr lang="en-AU" smtClean="0"/>
              <a:pPr/>
              <a:t>‹#›</a:t>
            </a:fld>
            <a:endParaRPr lang="en-AU" dirty="0"/>
          </a:p>
        </p:txBody>
      </p:sp>
    </p:spTree>
    <p:extLst>
      <p:ext uri="{BB962C8B-B14F-4D97-AF65-F5344CB8AC3E}">
        <p14:creationId xmlns:p14="http://schemas.microsoft.com/office/powerpoint/2010/main" val="5643899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6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8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0" y="5638800"/>
            <a:ext cx="9144000" cy="1219200"/>
          </a:xfrm>
          <a:prstGeom prst="rect">
            <a:avLst/>
          </a:prstGeom>
          <a:solidFill>
            <a:srgbClr val="0F748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sp>
        <p:nvSpPr>
          <p:cNvPr id="2" name="Holder 2"/>
          <p:cNvSpPr>
            <a:spLocks noGrp="1"/>
          </p:cNvSpPr>
          <p:nvPr>
            <p:ph type="title"/>
          </p:nvPr>
        </p:nvSpPr>
        <p:spPr>
          <a:xfrm>
            <a:off x="535941" y="509142"/>
            <a:ext cx="7541260" cy="553998"/>
          </a:xfrm>
          <a:prstGeom prst="rect">
            <a:avLst/>
          </a:prstGeom>
        </p:spPr>
        <p:txBody>
          <a:bodyPr wrap="square" lIns="0" tIns="0" rIns="0" bIns="0">
            <a:spAutoFit/>
          </a:bodyPr>
          <a:lstStyle>
            <a:lvl1pPr>
              <a:defRPr sz="3600" b="0" i="0">
                <a:solidFill>
                  <a:srgbClr val="FB4E07"/>
                </a:solidFill>
                <a:latin typeface="Calibri"/>
                <a:cs typeface="Calibri"/>
              </a:defRPr>
            </a:lvl1pPr>
          </a:lstStyle>
          <a:p>
            <a:endParaRPr dirty="0"/>
          </a:p>
        </p:txBody>
      </p:sp>
      <p:sp>
        <p:nvSpPr>
          <p:cNvPr id="3" name="Holder 3"/>
          <p:cNvSpPr>
            <a:spLocks noGrp="1"/>
          </p:cNvSpPr>
          <p:nvPr>
            <p:ph type="body" idx="1"/>
          </p:nvPr>
        </p:nvSpPr>
        <p:spPr>
          <a:xfrm>
            <a:off x="535941" y="2206373"/>
            <a:ext cx="7541260" cy="492443"/>
          </a:xfrm>
          <a:prstGeom prst="rect">
            <a:avLst/>
          </a:prstGeom>
        </p:spPr>
        <p:txBody>
          <a:bodyPr wrap="square" lIns="0" tIns="0" rIns="0" bIns="0">
            <a:spAutoFit/>
          </a:bodyPr>
          <a:lstStyle>
            <a:lvl1pPr>
              <a:defRPr sz="3200" b="0" i="0">
                <a:solidFill>
                  <a:srgbClr val="1E1C11"/>
                </a:solidFill>
                <a:latin typeface="Calibri"/>
                <a:cs typeface="Calibri"/>
              </a:defRPr>
            </a:lvl1pPr>
          </a:lstStyle>
          <a:p>
            <a:endParaRPr dirty="0"/>
          </a:p>
        </p:txBody>
      </p:sp>
      <p:sp>
        <p:nvSpPr>
          <p:cNvPr id="4" name="Holder 4"/>
          <p:cNvSpPr>
            <a:spLocks noGrp="1"/>
          </p:cNvSpPr>
          <p:nvPr>
            <p:ph type="ftr" sz="quarter" idx="5"/>
          </p:nvPr>
        </p:nvSpPr>
        <p:spPr>
          <a:xfrm>
            <a:off x="3723894" y="6464987"/>
            <a:ext cx="1696720" cy="163293"/>
          </a:xfrm>
          <a:prstGeom prst="rect">
            <a:avLst/>
          </a:prstGeom>
        </p:spPr>
        <p:txBody>
          <a:bodyPr wrap="square" lIns="0" tIns="0" rIns="0" bIns="0">
            <a:spAutoFit/>
          </a:bodyPr>
          <a:lstStyle>
            <a:lvl1pPr>
              <a:defRPr sz="1000" b="0" i="0">
                <a:solidFill>
                  <a:srgbClr val="BFBFBF"/>
                </a:solidFill>
                <a:latin typeface="+mn-lt"/>
                <a:cs typeface="Arial"/>
              </a:defRPr>
            </a:lvl1pPr>
          </a:lstStyle>
          <a:p>
            <a:pPr marL="12700">
              <a:lnSpc>
                <a:spcPts val="1240"/>
              </a:lnSpc>
            </a:pPr>
            <a:endParaRPr lang="en-US" dirty="0">
              <a:latin typeface="Arial"/>
            </a:endParaRPr>
          </a:p>
        </p:txBody>
      </p:sp>
      <p:sp>
        <p:nvSpPr>
          <p:cNvPr id="5" name="Holder 5"/>
          <p:cNvSpPr>
            <a:spLocks noGrp="1"/>
          </p:cNvSpPr>
          <p:nvPr>
            <p:ph type="dt" sz="half" idx="6"/>
          </p:nvPr>
        </p:nvSpPr>
        <p:spPr>
          <a:xfrm>
            <a:off x="1905000" y="6477000"/>
            <a:ext cx="1645920" cy="152400"/>
          </a:xfrm>
          <a:prstGeom prst="rect">
            <a:avLst/>
          </a:prstGeom>
        </p:spPr>
        <p:txBody>
          <a:bodyPr wrap="square" lIns="0" tIns="0" rIns="0" bIns="0">
            <a:spAutoFit/>
          </a:bodyPr>
          <a:lstStyle>
            <a:lvl1pPr algn="l">
              <a:defRPr sz="1000">
                <a:solidFill>
                  <a:schemeClr val="bg1">
                    <a:lumMod val="75000"/>
                  </a:schemeClr>
                </a:solidFill>
              </a:defRPr>
            </a:lvl1pPr>
          </a:lstStyle>
          <a:p>
            <a:fld id="{1D8BD707-D9CF-40AE-B4C6-C98DA3205C09}" type="datetimeFigureOut">
              <a:rPr lang="en-US" smtClean="0">
                <a:solidFill>
                  <a:prstClr val="white">
                    <a:lumMod val="75000"/>
                  </a:prstClr>
                </a:solidFill>
                <a:latin typeface="Arial"/>
              </a:rPr>
              <a:pPr/>
              <a:t>8/14/2020</a:t>
            </a:fld>
            <a:endParaRPr lang="en-US" dirty="0">
              <a:solidFill>
                <a:prstClr val="white">
                  <a:lumMod val="75000"/>
                </a:prstClr>
              </a:solidFill>
              <a:latin typeface="Arial"/>
            </a:endParaRPr>
          </a:p>
        </p:txBody>
      </p:sp>
      <p:sp>
        <p:nvSpPr>
          <p:cNvPr id="6" name="Holder 6"/>
          <p:cNvSpPr>
            <a:spLocks noGrp="1"/>
          </p:cNvSpPr>
          <p:nvPr>
            <p:ph type="sldNum" sz="quarter" idx="7"/>
          </p:nvPr>
        </p:nvSpPr>
        <p:spPr>
          <a:xfrm>
            <a:off x="5867400" y="6477000"/>
            <a:ext cx="2103120" cy="153888"/>
          </a:xfrm>
          <a:prstGeom prst="rect">
            <a:avLst/>
          </a:prstGeom>
        </p:spPr>
        <p:txBody>
          <a:bodyPr wrap="square" lIns="0" tIns="0" rIns="0" bIns="0">
            <a:spAutoFit/>
          </a:bodyPr>
          <a:lstStyle>
            <a:lvl1pPr algn="r">
              <a:defRPr sz="1000">
                <a:solidFill>
                  <a:srgbClr val="BFBFBF"/>
                </a:solidFill>
              </a:defRPr>
            </a:lvl1pPr>
          </a:lstStyle>
          <a:p>
            <a:fld id="{B6F15528-21DE-4FAA-801E-634DDDAF4B2B}" type="slidenum">
              <a:rPr lang="uk-UA" smtClean="0">
                <a:latin typeface="Arial"/>
              </a:rPr>
              <a:pPr/>
              <a:t>‹#›</a:t>
            </a:fld>
            <a:endParaRPr lang="uk-UA" dirty="0">
              <a:latin typeface="Arial"/>
            </a:endParaRPr>
          </a:p>
        </p:txBody>
      </p:sp>
      <p:pic>
        <p:nvPicPr>
          <p:cNvPr id="9" name="Picture 8"/>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533400" y="5943602"/>
            <a:ext cx="990600" cy="731315"/>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Lst>
  <p:txStyles>
    <p:titleStyle>
      <a:lvl1pPr>
        <a:defRPr b="1">
          <a:solidFill>
            <a:srgbClr val="DD8047"/>
          </a:solidFill>
          <a:latin typeface="Arial"/>
          <a:ea typeface="+mj-ea"/>
          <a:cs typeface="Arial"/>
        </a:defRPr>
      </a:lvl1pPr>
    </p:titleStyle>
    <p:bodyStyle>
      <a:lvl1pPr marL="0">
        <a:defRPr sz="2800">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10.png"/><Relationship Id="rId2" Type="http://schemas.microsoft.com/office/2007/relationships/media" Target="../media/media10.m4a"/><Relationship Id="rId1" Type="http://schemas.openxmlformats.org/officeDocument/2006/relationships/tags" Target="../tags/tag7.xml"/><Relationship Id="rId6" Type="http://schemas.openxmlformats.org/officeDocument/2006/relationships/hyperlink" Target="https://protect-au.mimecast.com/s/f5ouCK1qPXuqjADkTMPHqH?domain=tacklingsmoking.org.au/" TargetMode="External"/><Relationship Id="rId5" Type="http://schemas.openxmlformats.org/officeDocument/2006/relationships/notesSlide" Target="../notesSlides/notesSlide10.xml"/><Relationship Id="rId4"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8.xml"/><Relationship Id="rId6" Type="http://schemas.openxmlformats.org/officeDocument/2006/relationships/image" Target="../media/image10.png"/><Relationship Id="rId5" Type="http://schemas.openxmlformats.org/officeDocument/2006/relationships/notesSlide" Target="../notesSlides/notesSlide11.xml"/><Relationship Id="rId4"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0.png"/><Relationship Id="rId5" Type="http://schemas.openxmlformats.org/officeDocument/2006/relationships/image" Target="../media/image24.tiff"/><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9.xml"/><Relationship Id="rId6" Type="http://schemas.openxmlformats.org/officeDocument/2006/relationships/image" Target="../media/image10.png"/><Relationship Id="rId5" Type="http://schemas.openxmlformats.org/officeDocument/2006/relationships/notesSlide" Target="../notesSlides/notesSlide13.xml"/><Relationship Id="rId4"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0.xml"/><Relationship Id="rId6" Type="http://schemas.openxmlformats.org/officeDocument/2006/relationships/image" Target="../media/image10.png"/><Relationship Id="rId5" Type="http://schemas.openxmlformats.org/officeDocument/2006/relationships/notesSlide" Target="../notesSlides/notesSlide14.xml"/><Relationship Id="rId4"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1.xml"/><Relationship Id="rId6" Type="http://schemas.openxmlformats.org/officeDocument/2006/relationships/image" Target="../media/image10.png"/><Relationship Id="rId5" Type="http://schemas.openxmlformats.org/officeDocument/2006/relationships/notesSlide" Target="../notesSlides/notesSlide15.xml"/><Relationship Id="rId4"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2.xml"/><Relationship Id="rId6" Type="http://schemas.openxmlformats.org/officeDocument/2006/relationships/image" Target="../media/image10.png"/><Relationship Id="rId5" Type="http://schemas.openxmlformats.org/officeDocument/2006/relationships/notesSlide" Target="../notesSlides/notesSlide16.xml"/><Relationship Id="rId4"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3.xml"/><Relationship Id="rId6" Type="http://schemas.openxmlformats.org/officeDocument/2006/relationships/image" Target="../media/image10.png"/><Relationship Id="rId5" Type="http://schemas.openxmlformats.org/officeDocument/2006/relationships/notesSlide" Target="../notesSlides/notesSlide17.xml"/><Relationship Id="rId4"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0.png"/><Relationship Id="rId5" Type="http://schemas.openxmlformats.org/officeDocument/2006/relationships/image" Target="../media/image2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audio" Target="../media/media19.m4a"/><Relationship Id="rId7" Type="http://schemas.openxmlformats.org/officeDocument/2006/relationships/image" Target="../media/image27.jpeg"/><Relationship Id="rId2" Type="http://schemas.microsoft.com/office/2007/relationships/media" Target="../media/media19.m4a"/><Relationship Id="rId1" Type="http://schemas.openxmlformats.org/officeDocument/2006/relationships/tags" Target="../tags/tag14.xml"/><Relationship Id="rId6" Type="http://schemas.openxmlformats.org/officeDocument/2006/relationships/image" Target="../media/image26.jpeg"/><Relationship Id="rId5" Type="http://schemas.openxmlformats.org/officeDocument/2006/relationships/notesSlide" Target="../notesSlides/notesSlide19.xml"/><Relationship Id="rId4" Type="http://schemas.openxmlformats.org/officeDocument/2006/relationships/slideLayout" Target="../slideLayouts/slideLayout14.xml"/><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media20.m4a"/><Relationship Id="rId7" Type="http://schemas.openxmlformats.org/officeDocument/2006/relationships/image" Target="../media/image29.jpeg"/><Relationship Id="rId2" Type="http://schemas.microsoft.com/office/2007/relationships/media" Target="../media/media20.m4a"/><Relationship Id="rId1" Type="http://schemas.openxmlformats.org/officeDocument/2006/relationships/tags" Target="../tags/tag15.xml"/><Relationship Id="rId6" Type="http://schemas.openxmlformats.org/officeDocument/2006/relationships/chart" Target="../charts/chart1.xml"/><Relationship Id="rId5" Type="http://schemas.openxmlformats.org/officeDocument/2006/relationships/notesSlide" Target="../notesSlides/notesSlide20.xml"/><Relationship Id="rId4" Type="http://schemas.openxmlformats.org/officeDocument/2006/relationships/slideLayout" Target="../slideLayouts/slideLayout14.xml"/><Relationship Id="rId9"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ags" Target="../tags/tag16.xml"/><Relationship Id="rId6" Type="http://schemas.openxmlformats.org/officeDocument/2006/relationships/image" Target="../media/image10.png"/><Relationship Id="rId5" Type="http://schemas.openxmlformats.org/officeDocument/2006/relationships/notesSlide" Target="../notesSlides/notesSlide21.xml"/><Relationship Id="rId4"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4.xml"/><Relationship Id="rId7" Type="http://schemas.openxmlformats.org/officeDocument/2006/relationships/hyperlink" Target="https://tacklingsmoking.org.au/monitoring-and-evaluation/tis-evaluation/" TargetMode="Externa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hyperlink" Target="https://tacklingsmoking.org.au/monitoring-and-evaluation/reporting-tis-activities/" TargetMode="External"/><Relationship Id="rId5" Type="http://schemas.openxmlformats.org/officeDocument/2006/relationships/hyperlink" Target="https://tacklingsmoking.org.au/monitoring-and-evaluation/evaluation-methods/" TargetMode="External"/><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8" Type="http://schemas.openxmlformats.org/officeDocument/2006/relationships/image" Target="../media/image13.tiff"/><Relationship Id="rId3" Type="http://schemas.openxmlformats.org/officeDocument/2006/relationships/audio" Target="../media/media3.m4a"/><Relationship Id="rId7" Type="http://schemas.openxmlformats.org/officeDocument/2006/relationships/image" Target="../media/image12.tiff"/><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11.tiff"/><Relationship Id="rId5" Type="http://schemas.openxmlformats.org/officeDocument/2006/relationships/notesSlide" Target="../notesSlides/notesSlide3.xml"/><Relationship Id="rId4" Type="http://schemas.openxmlformats.org/officeDocument/2006/relationships/slideLayout" Target="../slideLayouts/slideLayout14.xml"/><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audio" Target="../media/media4.m4a"/><Relationship Id="rId7" Type="http://schemas.openxmlformats.org/officeDocument/2006/relationships/image" Target="../media/image15.emf"/><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14.emf"/><Relationship Id="rId5" Type="http://schemas.openxmlformats.org/officeDocument/2006/relationships/notesSlide" Target="../notesSlides/notesSlide4.xml"/><Relationship Id="rId4" Type="http://schemas.openxmlformats.org/officeDocument/2006/relationships/slideLayout" Target="../slideLayouts/slideLayout14.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audio" Target="../media/media5.m4a"/><Relationship Id="rId7" Type="http://schemas.openxmlformats.org/officeDocument/2006/relationships/image" Target="../media/image18.emf"/><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7.emf"/><Relationship Id="rId5" Type="http://schemas.openxmlformats.org/officeDocument/2006/relationships/notesSlide" Target="../notesSlides/notesSlide5.xml"/><Relationship Id="rId10" Type="http://schemas.openxmlformats.org/officeDocument/2006/relationships/image" Target="../media/image10.png"/><Relationship Id="rId4" Type="http://schemas.openxmlformats.org/officeDocument/2006/relationships/slideLayout" Target="../slideLayouts/slideLayout14.xml"/><Relationship Id="rId9" Type="http://schemas.openxmlformats.org/officeDocument/2006/relationships/image" Target="../media/image20.tiff"/></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notesSlide" Target="../notesSlides/notesSlide6.xml"/><Relationship Id="rId4"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10.png"/><Relationship Id="rId5" Type="http://schemas.openxmlformats.org/officeDocument/2006/relationships/notesSlide" Target="../notesSlides/notesSlide7.xml"/><Relationship Id="rId4"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21.tif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3.tiff"/><Relationship Id="rId3" Type="http://schemas.openxmlformats.org/officeDocument/2006/relationships/audio" Target="../media/media9.m4a"/><Relationship Id="rId7" Type="http://schemas.openxmlformats.org/officeDocument/2006/relationships/image" Target="../media/image22.tiff"/><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21.tiff"/><Relationship Id="rId5" Type="http://schemas.openxmlformats.org/officeDocument/2006/relationships/notesSlide" Target="../notesSlides/notesSlide9.xml"/><Relationship Id="rId4" Type="http://schemas.openxmlformats.org/officeDocument/2006/relationships/slideLayout" Target="../slideLayouts/slideLayout14.xml"/><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5A9D2-4E65-4BFF-8021-5FE8BAB4FC03}"/>
              </a:ext>
            </a:extLst>
          </p:cNvPr>
          <p:cNvSpPr>
            <a:spLocks noGrp="1"/>
          </p:cNvSpPr>
          <p:nvPr>
            <p:ph type="ctrTitle"/>
          </p:nvPr>
        </p:nvSpPr>
        <p:spPr>
          <a:xfrm>
            <a:off x="0" y="2435772"/>
            <a:ext cx="9144000" cy="2031325"/>
          </a:xfrm>
        </p:spPr>
        <p:txBody>
          <a:bodyPr/>
          <a:lstStyle/>
          <a:p>
            <a:pPr algn="ctr"/>
            <a:r>
              <a:rPr lang="en-AU" dirty="0"/>
              <a:t>The best TIS Performance Report the world has ever seen  </a:t>
            </a:r>
          </a:p>
        </p:txBody>
      </p:sp>
      <p:sp>
        <p:nvSpPr>
          <p:cNvPr id="4" name="Subtitle 3">
            <a:extLst>
              <a:ext uri="{FF2B5EF4-FFF2-40B4-BE49-F238E27FC236}">
                <a16:creationId xmlns:a16="http://schemas.microsoft.com/office/drawing/2014/main" id="{9DCEF149-68D7-4312-BDC5-7D51458FC6AB}"/>
              </a:ext>
            </a:extLst>
          </p:cNvPr>
          <p:cNvSpPr>
            <a:spLocks noGrp="1"/>
          </p:cNvSpPr>
          <p:nvPr>
            <p:ph type="subTitle" idx="4"/>
          </p:nvPr>
        </p:nvSpPr>
        <p:spPr>
          <a:xfrm>
            <a:off x="0" y="4177862"/>
            <a:ext cx="9143999" cy="760659"/>
          </a:xfrm>
        </p:spPr>
        <p:txBody>
          <a:bodyPr/>
          <a:lstStyle/>
          <a:p>
            <a:pPr algn="ctr"/>
            <a:r>
              <a:rPr lang="en-AU" dirty="0"/>
              <a:t>Why it matters and how we get there </a:t>
            </a:r>
          </a:p>
        </p:txBody>
      </p:sp>
      <p:pic>
        <p:nvPicPr>
          <p:cNvPr id="3" name="Audio 2">
            <a:hlinkClick r:id="" action="ppaction://media"/>
            <a:extLst>
              <a:ext uri="{FF2B5EF4-FFF2-40B4-BE49-F238E27FC236}">
                <a16:creationId xmlns:a16="http://schemas.microsoft.com/office/drawing/2014/main" id="{D135BB6E-0BEE-294E-9085-96356683FF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604710522"/>
      </p:ext>
    </p:extLst>
  </p:cSld>
  <p:clrMapOvr>
    <a:masterClrMapping/>
  </p:clrMapOvr>
  <mc:AlternateContent xmlns:mc="http://schemas.openxmlformats.org/markup-compatibility/2006" xmlns:p14="http://schemas.microsoft.com/office/powerpoint/2010/main">
    <mc:Choice Requires="p14">
      <p:transition spd="slow" p14:dur="2000" advTm="44873"/>
    </mc:Choice>
    <mc:Fallback xmlns="">
      <p:transition spd="slow" advTm="44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9F252-F5D8-B64D-9B20-6F903998A204}"/>
              </a:ext>
            </a:extLst>
          </p:cNvPr>
          <p:cNvSpPr>
            <a:spLocks noGrp="1"/>
          </p:cNvSpPr>
          <p:nvPr>
            <p:ph type="title"/>
          </p:nvPr>
        </p:nvSpPr>
        <p:spPr>
          <a:xfrm>
            <a:off x="457201" y="509142"/>
            <a:ext cx="7848600" cy="1046440"/>
          </a:xfrm>
        </p:spPr>
        <p:txBody>
          <a:bodyPr/>
          <a:lstStyle/>
          <a:p>
            <a:pPr algn="ctr"/>
            <a:r>
              <a:rPr lang="en-AU" sz="3200" dirty="0">
                <a:solidFill>
                  <a:srgbClr val="478278"/>
                </a:solidFill>
              </a:rPr>
              <a:t>General Formatting Difficulties</a:t>
            </a:r>
            <a:br>
              <a:rPr lang="en-AU" dirty="0"/>
            </a:br>
            <a:endParaRPr lang="en-US" dirty="0"/>
          </a:p>
        </p:txBody>
      </p:sp>
      <p:sp>
        <p:nvSpPr>
          <p:cNvPr id="3" name="Text Placeholder 2">
            <a:extLst>
              <a:ext uri="{FF2B5EF4-FFF2-40B4-BE49-F238E27FC236}">
                <a16:creationId xmlns:a16="http://schemas.microsoft.com/office/drawing/2014/main" id="{26C79825-870E-6D4C-9988-35D196DBDEEA}"/>
              </a:ext>
            </a:extLst>
          </p:cNvPr>
          <p:cNvSpPr>
            <a:spLocks noGrp="1"/>
          </p:cNvSpPr>
          <p:nvPr>
            <p:ph type="body" idx="1"/>
          </p:nvPr>
        </p:nvSpPr>
        <p:spPr>
          <a:xfrm>
            <a:off x="290051" y="1376085"/>
            <a:ext cx="3778623" cy="369332"/>
          </a:xfrm>
        </p:spPr>
        <p:txBody>
          <a:bodyPr/>
          <a:lstStyle/>
          <a:p>
            <a:pPr marL="0" indent="0" algn="ctr">
              <a:buNone/>
            </a:pPr>
            <a:r>
              <a:rPr lang="en-AU" sz="2400" b="1" dirty="0">
                <a:solidFill>
                  <a:srgbClr val="C00000"/>
                </a:solidFill>
              </a:rPr>
              <a:t>Challenge: </a:t>
            </a:r>
          </a:p>
        </p:txBody>
      </p:sp>
      <p:sp>
        <p:nvSpPr>
          <p:cNvPr id="15" name="Text Placeholder 2">
            <a:extLst>
              <a:ext uri="{FF2B5EF4-FFF2-40B4-BE49-F238E27FC236}">
                <a16:creationId xmlns:a16="http://schemas.microsoft.com/office/drawing/2014/main" id="{FCD1D48E-53EA-F940-A6C2-D68F1404FFC9}"/>
              </a:ext>
            </a:extLst>
          </p:cNvPr>
          <p:cNvSpPr txBox="1">
            <a:spLocks/>
          </p:cNvSpPr>
          <p:nvPr/>
        </p:nvSpPr>
        <p:spPr>
          <a:xfrm>
            <a:off x="4525583" y="1376085"/>
            <a:ext cx="4237127" cy="369332"/>
          </a:xfrm>
          <a:prstGeom prst="rect">
            <a:avLst/>
          </a:prstGeom>
        </p:spPr>
        <p:txBody>
          <a:bodyPr wrap="square" lIns="0" tIns="0" rIns="0" bIns="0">
            <a:spAutoFit/>
          </a:bodyPr>
          <a:lstStyle>
            <a:lvl1pPr marL="457200" indent="-457200">
              <a:buClr>
                <a:srgbClr val="0F7481"/>
              </a:buClr>
              <a:buFont typeface="Arial"/>
              <a:buChar char="•"/>
              <a:defRPr sz="2800" b="0" i="0">
                <a:solidFill>
                  <a:srgbClr val="1E1C11"/>
                </a:solidFill>
                <a:latin typeface="+mn-lt"/>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lgn="ctr" defTabSz="914400">
              <a:buNone/>
            </a:pPr>
            <a:r>
              <a:rPr lang="en-AU" sz="2400" b="1" kern="0" dirty="0">
                <a:solidFill>
                  <a:srgbClr val="478278"/>
                </a:solidFill>
              </a:rPr>
              <a:t>Solution</a:t>
            </a:r>
            <a:r>
              <a:rPr lang="en-AU" sz="2400" b="1" kern="0" dirty="0">
                <a:solidFill>
                  <a:srgbClr val="00B050"/>
                </a:solidFill>
              </a:rPr>
              <a:t>: </a:t>
            </a:r>
          </a:p>
        </p:txBody>
      </p:sp>
      <p:graphicFrame>
        <p:nvGraphicFramePr>
          <p:cNvPr id="4" name="Table 3">
            <a:extLst>
              <a:ext uri="{FF2B5EF4-FFF2-40B4-BE49-F238E27FC236}">
                <a16:creationId xmlns:a16="http://schemas.microsoft.com/office/drawing/2014/main" id="{08CA8B1C-49AE-1C4D-976D-A07DD61CC10E}"/>
              </a:ext>
            </a:extLst>
          </p:cNvPr>
          <p:cNvGraphicFramePr>
            <a:graphicFrameLocks noGrp="1"/>
          </p:cNvGraphicFramePr>
          <p:nvPr>
            <p:extLst>
              <p:ext uri="{D42A27DB-BD31-4B8C-83A1-F6EECF244321}">
                <p14:modId xmlns:p14="http://schemas.microsoft.com/office/powerpoint/2010/main" val="2306790802"/>
              </p:ext>
            </p:extLst>
          </p:nvPr>
        </p:nvGraphicFramePr>
        <p:xfrm>
          <a:off x="122903" y="2104922"/>
          <a:ext cx="3694430" cy="2516107"/>
        </p:xfrm>
        <a:graphic>
          <a:graphicData uri="http://schemas.openxmlformats.org/drawingml/2006/table">
            <a:tbl>
              <a:tblPr bandRow="1">
                <a:tableStyleId>{284E427A-3D55-4303-BF80-6455036E1DE7}</a:tableStyleId>
              </a:tblPr>
              <a:tblGrid>
                <a:gridCol w="3694430">
                  <a:extLst>
                    <a:ext uri="{9D8B030D-6E8A-4147-A177-3AD203B41FA5}">
                      <a16:colId xmlns:a16="http://schemas.microsoft.com/office/drawing/2014/main" val="2387480367"/>
                    </a:ext>
                  </a:extLst>
                </a:gridCol>
              </a:tblGrid>
              <a:tr h="692745">
                <a:tc>
                  <a:txBody>
                    <a:bodyPr/>
                    <a:lstStyle/>
                    <a:p>
                      <a:pPr marL="0" marR="0" indent="0" defTabSz="914400" eaLnBrk="1" fontAlgn="auto" latinLnBrk="0" hangingPunct="1">
                        <a:lnSpc>
                          <a:spcPct val="100000"/>
                        </a:lnSpc>
                        <a:spcBef>
                          <a:spcPts val="0"/>
                        </a:spcBef>
                        <a:spcAft>
                          <a:spcPts val="0"/>
                        </a:spcAft>
                        <a:buClrTx/>
                        <a:buSzTx/>
                        <a:buFontTx/>
                        <a:buNone/>
                        <a:tabLst/>
                        <a:defRPr/>
                      </a:pPr>
                      <a:r>
                        <a:rPr kumimoji="0" lang="en-AU" sz="2000" u="none" strike="noStrike" kern="0" cap="none" spc="0" normalizeH="0" baseline="0" noProof="0" dirty="0">
                          <a:ln>
                            <a:noFill/>
                          </a:ln>
                          <a:effectLst/>
                          <a:uLnTx/>
                          <a:uFillTx/>
                        </a:rPr>
                        <a:t>Difficulties adding information </a:t>
                      </a:r>
                      <a:endParaRPr lang="en-US" sz="1600" dirty="0"/>
                    </a:p>
                  </a:txBody>
                  <a:tcPr/>
                </a:tc>
                <a:extLst>
                  <a:ext uri="{0D108BD9-81ED-4DB2-BD59-A6C34878D82A}">
                    <a16:rowId xmlns:a16="http://schemas.microsoft.com/office/drawing/2014/main" val="252386463"/>
                  </a:ext>
                </a:extLst>
              </a:tr>
              <a:tr h="714970">
                <a:tc>
                  <a:txBody>
                    <a:bodyPr/>
                    <a:lstStyle/>
                    <a:p>
                      <a:pPr marL="0" marR="0" lvl="0" indent="0" defTabSz="914400" eaLnBrk="1" fontAlgn="auto" latinLnBrk="0" hangingPunct="1">
                        <a:lnSpc>
                          <a:spcPct val="100000"/>
                        </a:lnSpc>
                        <a:spcBef>
                          <a:spcPts val="0"/>
                        </a:spcBef>
                        <a:spcAft>
                          <a:spcPts val="0"/>
                        </a:spcAft>
                        <a:buClr>
                          <a:srgbClr val="0F7481"/>
                        </a:buClr>
                        <a:buSzTx/>
                        <a:buFont typeface="Arial"/>
                        <a:buNone/>
                        <a:tabLst/>
                        <a:defRPr/>
                      </a:pPr>
                      <a:r>
                        <a:rPr kumimoji="0" lang="en-AU" sz="2000" u="none" strike="noStrike" kern="0" cap="none" spc="0" normalizeH="0" baseline="0" noProof="0" dirty="0">
                          <a:ln>
                            <a:noFill/>
                          </a:ln>
                          <a:effectLst/>
                          <a:uLnTx/>
                          <a:uFillTx/>
                        </a:rPr>
                        <a:t>Spell checker not working </a:t>
                      </a:r>
                      <a:endParaRPr kumimoji="0" lang="en-AU" sz="2000" b="0" i="0" u="none" strike="noStrike" kern="0" cap="none" spc="0" normalizeH="0" baseline="0" noProof="0" dirty="0">
                        <a:ln>
                          <a:noFill/>
                        </a:ln>
                        <a:solidFill>
                          <a:srgbClr val="1E1C11"/>
                        </a:solidFill>
                        <a:effectLst/>
                        <a:uLnTx/>
                        <a:uFillTx/>
                        <a:latin typeface="+mn-lt"/>
                        <a:ea typeface="+mn-ea"/>
                        <a:cs typeface="Arial"/>
                      </a:endParaRPr>
                    </a:p>
                  </a:txBody>
                  <a:tcPr/>
                </a:tc>
                <a:extLst>
                  <a:ext uri="{0D108BD9-81ED-4DB2-BD59-A6C34878D82A}">
                    <a16:rowId xmlns:a16="http://schemas.microsoft.com/office/drawing/2014/main" val="770014592"/>
                  </a:ext>
                </a:extLst>
              </a:tr>
              <a:tr h="1108392">
                <a:tc>
                  <a:txBody>
                    <a:bodyPr/>
                    <a:lstStyle/>
                    <a:p>
                      <a:pPr marL="0" marR="0" lvl="0" indent="0" defTabSz="914400" eaLnBrk="1" fontAlgn="auto" latinLnBrk="0" hangingPunct="1">
                        <a:lnSpc>
                          <a:spcPct val="100000"/>
                        </a:lnSpc>
                        <a:spcBef>
                          <a:spcPts val="0"/>
                        </a:spcBef>
                        <a:spcAft>
                          <a:spcPts val="0"/>
                        </a:spcAft>
                        <a:buClr>
                          <a:srgbClr val="0F7481"/>
                        </a:buClr>
                        <a:buSzTx/>
                        <a:buFont typeface="Arial"/>
                        <a:buNone/>
                        <a:tabLst/>
                        <a:defRPr/>
                      </a:pPr>
                      <a:r>
                        <a:rPr kumimoji="0" lang="en-AU" sz="2000" u="none" strike="noStrike" kern="0" cap="none" spc="0" normalizeH="0" baseline="0" noProof="0" dirty="0">
                          <a:ln>
                            <a:noFill/>
                          </a:ln>
                          <a:effectLst/>
                          <a:uLnTx/>
                          <a:uFillTx/>
                        </a:rPr>
                        <a:t>Lack of space in some sections</a:t>
                      </a:r>
                    </a:p>
                    <a:p>
                      <a:pPr marL="0" indent="0">
                        <a:buFont typeface="Arial" panose="020B0604020202020204" pitchFamily="34" charset="0"/>
                        <a:buNone/>
                      </a:pPr>
                      <a:endParaRPr lang="en-US" sz="1600" dirty="0"/>
                    </a:p>
                  </a:txBody>
                  <a:tcPr/>
                </a:tc>
                <a:extLst>
                  <a:ext uri="{0D108BD9-81ED-4DB2-BD59-A6C34878D82A}">
                    <a16:rowId xmlns:a16="http://schemas.microsoft.com/office/drawing/2014/main" val="3428348284"/>
                  </a:ext>
                </a:extLst>
              </a:tr>
            </a:tbl>
          </a:graphicData>
        </a:graphic>
      </p:graphicFrame>
      <p:graphicFrame>
        <p:nvGraphicFramePr>
          <p:cNvPr id="5" name="Table 4">
            <a:extLst>
              <a:ext uri="{FF2B5EF4-FFF2-40B4-BE49-F238E27FC236}">
                <a16:creationId xmlns:a16="http://schemas.microsoft.com/office/drawing/2014/main" id="{937AA0FE-F9E9-7247-9205-8796F786C7FD}"/>
              </a:ext>
            </a:extLst>
          </p:cNvPr>
          <p:cNvGraphicFramePr>
            <a:graphicFrameLocks noGrp="1"/>
          </p:cNvGraphicFramePr>
          <p:nvPr>
            <p:extLst>
              <p:ext uri="{D42A27DB-BD31-4B8C-83A1-F6EECF244321}">
                <p14:modId xmlns:p14="http://schemas.microsoft.com/office/powerpoint/2010/main" val="2306792623"/>
              </p:ext>
            </p:extLst>
          </p:nvPr>
        </p:nvGraphicFramePr>
        <p:xfrm>
          <a:off x="4571999" y="2104924"/>
          <a:ext cx="4144297" cy="3300392"/>
        </p:xfrm>
        <a:graphic>
          <a:graphicData uri="http://schemas.openxmlformats.org/drawingml/2006/table">
            <a:tbl>
              <a:tblPr bandRow="1">
                <a:tableStyleId>{35758FB7-9AC5-4552-8A53-C91805E547FA}</a:tableStyleId>
              </a:tblPr>
              <a:tblGrid>
                <a:gridCol w="4144297">
                  <a:extLst>
                    <a:ext uri="{9D8B030D-6E8A-4147-A177-3AD203B41FA5}">
                      <a16:colId xmlns:a16="http://schemas.microsoft.com/office/drawing/2014/main" val="2537115707"/>
                    </a:ext>
                  </a:extLst>
                </a:gridCol>
              </a:tblGrid>
              <a:tr h="14595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u="none" strike="noStrike" kern="0" cap="none" spc="0" normalizeH="0" baseline="0" noProof="0" dirty="0">
                          <a:ln>
                            <a:noFill/>
                          </a:ln>
                          <a:effectLst/>
                          <a:uLnTx/>
                          <a:uFillTx/>
                        </a:rPr>
                        <a:t>CIRCA has fixed formatting. New file name is: TIS RTCG recipient Performance Report Form Final, updated 7 August 2020 (25 lines)  </a:t>
                      </a:r>
                    </a:p>
                    <a:p>
                      <a:endParaRPr lang="en-US" dirty="0"/>
                    </a:p>
                  </a:txBody>
                  <a:tcPr/>
                </a:tc>
                <a:extLst>
                  <a:ext uri="{0D108BD9-81ED-4DB2-BD59-A6C34878D82A}">
                    <a16:rowId xmlns:a16="http://schemas.microsoft.com/office/drawing/2014/main" val="2541748626"/>
                  </a:ext>
                </a:extLst>
              </a:tr>
              <a:tr h="1715432">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AU" sz="2000" kern="0" dirty="0"/>
                        <a:t>This version is now on the TIS website: </a:t>
                      </a:r>
                      <a:r>
                        <a:rPr lang="en-AU" sz="2000" u="sng" kern="0" dirty="0">
                          <a:hlinkClick r:id="rId6">
                            <a:extLst>
                              <a:ext uri="{A12FA001-AC4F-418D-AE19-62706E023703}">
                                <ahyp:hlinkClr xmlns:ahyp="http://schemas.microsoft.com/office/drawing/2018/hyperlinkcolor" val="tx"/>
                              </a:ext>
                            </a:extLst>
                          </a:hlinkClick>
                        </a:rPr>
                        <a:t>https://tacklingsmoking.org.au/monitoring-and-evaluation/reporting-tis-activities/</a:t>
                      </a:r>
                      <a:endParaRPr lang="en-US" sz="2400" kern="0" dirty="0">
                        <a:solidFill>
                          <a:schemeClr val="tx1"/>
                        </a:solidFill>
                      </a:endParaRPr>
                    </a:p>
                  </a:txBody>
                  <a:tcPr/>
                </a:tc>
                <a:extLst>
                  <a:ext uri="{0D108BD9-81ED-4DB2-BD59-A6C34878D82A}">
                    <a16:rowId xmlns:a16="http://schemas.microsoft.com/office/drawing/2014/main" val="1094269497"/>
                  </a:ext>
                </a:extLst>
              </a:tr>
            </a:tbl>
          </a:graphicData>
        </a:graphic>
      </p:graphicFrame>
      <p:pic>
        <p:nvPicPr>
          <p:cNvPr id="6" name="Audio 5">
            <a:hlinkClick r:id="" action="ppaction://media"/>
            <a:extLst>
              <a:ext uri="{FF2B5EF4-FFF2-40B4-BE49-F238E27FC236}">
                <a16:creationId xmlns:a16="http://schemas.microsoft.com/office/drawing/2014/main" id="{96BBF196-3858-6844-8C47-808C05AE716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247306477"/>
      </p:ext>
    </p:extLst>
  </p:cSld>
  <p:clrMapOvr>
    <a:masterClrMapping/>
  </p:clrMapOvr>
  <mc:AlternateContent xmlns:mc="http://schemas.openxmlformats.org/markup-compatibility/2006" xmlns:p14="http://schemas.microsoft.com/office/powerpoint/2010/main">
    <mc:Choice Requires="p14">
      <p:transition spd="slow" p14:dur="2000" advTm="57461"/>
    </mc:Choice>
    <mc:Fallback xmlns="">
      <p:transition spd="slow" advTm="57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2000" fill="hold"/>
                                        <p:tgtEl>
                                          <p:spTgt spid="4"/>
                                        </p:tgtEl>
                                        <p:attrNameLst>
                                          <p:attrName>ppt_x</p:attrName>
                                        </p:attrNameLst>
                                      </p:cBhvr>
                                      <p:tavLst>
                                        <p:tav tm="0">
                                          <p:val>
                                            <p:strVal val="#ppt_x"/>
                                          </p:val>
                                        </p:tav>
                                        <p:tav tm="100000">
                                          <p:val>
                                            <p:strVal val="#ppt_x"/>
                                          </p:val>
                                        </p:tav>
                                      </p:tavLst>
                                    </p:anim>
                                    <p:anim calcmode="lin" valueType="num">
                                      <p:cBhvr additive="base">
                                        <p:cTn id="12"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2000" fill="hold"/>
                                        <p:tgtEl>
                                          <p:spTgt spid="5"/>
                                        </p:tgtEl>
                                        <p:attrNameLst>
                                          <p:attrName>ppt_x</p:attrName>
                                        </p:attrNameLst>
                                      </p:cBhvr>
                                      <p:tavLst>
                                        <p:tav tm="0">
                                          <p:val>
                                            <p:strVal val="1+#ppt_w/2"/>
                                          </p:val>
                                        </p:tav>
                                        <p:tav tm="100000">
                                          <p:val>
                                            <p:strVal val="#ppt_x"/>
                                          </p:val>
                                        </p:tav>
                                      </p:tavLst>
                                    </p:anim>
                                    <p:anim calcmode="lin" valueType="num">
                                      <p:cBhvr additive="base">
                                        <p:cTn id="18"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2F358-013C-8446-94C3-52CDE0BAF70F}"/>
              </a:ext>
            </a:extLst>
          </p:cNvPr>
          <p:cNvSpPr>
            <a:spLocks noGrp="1"/>
          </p:cNvSpPr>
          <p:nvPr>
            <p:ph type="title"/>
          </p:nvPr>
        </p:nvSpPr>
        <p:spPr>
          <a:xfrm>
            <a:off x="117988" y="498513"/>
            <a:ext cx="7848600" cy="1046440"/>
          </a:xfrm>
        </p:spPr>
        <p:txBody>
          <a:bodyPr/>
          <a:lstStyle/>
          <a:p>
            <a:pPr algn="ctr"/>
            <a:r>
              <a:rPr lang="en-AU" sz="3200" dirty="0">
                <a:solidFill>
                  <a:srgbClr val="478278"/>
                </a:solidFill>
              </a:rPr>
              <a:t>Frequency responses: Indicators 1, 5, 6 </a:t>
            </a:r>
            <a:br>
              <a:rPr lang="en-AU" dirty="0"/>
            </a:br>
            <a:endParaRPr lang="en-US" dirty="0"/>
          </a:p>
        </p:txBody>
      </p:sp>
      <p:sp>
        <p:nvSpPr>
          <p:cNvPr id="3" name="Text Placeholder 2">
            <a:extLst>
              <a:ext uri="{FF2B5EF4-FFF2-40B4-BE49-F238E27FC236}">
                <a16:creationId xmlns:a16="http://schemas.microsoft.com/office/drawing/2014/main" id="{62A3963F-AF1D-F744-9FDE-774956640546}"/>
              </a:ext>
            </a:extLst>
          </p:cNvPr>
          <p:cNvSpPr>
            <a:spLocks noGrp="1"/>
          </p:cNvSpPr>
          <p:nvPr>
            <p:ph type="body" idx="1"/>
          </p:nvPr>
        </p:nvSpPr>
        <p:spPr>
          <a:xfrm>
            <a:off x="0" y="1689101"/>
            <a:ext cx="4249270" cy="369332"/>
          </a:xfrm>
        </p:spPr>
        <p:txBody>
          <a:bodyPr/>
          <a:lstStyle/>
          <a:p>
            <a:pPr marL="0" lvl="0" indent="0" algn="ctr">
              <a:buNone/>
            </a:pPr>
            <a:r>
              <a:rPr lang="en-AU" sz="2400" b="1" dirty="0">
                <a:solidFill>
                  <a:srgbClr val="A7220A"/>
                </a:solidFill>
              </a:rPr>
              <a:t>Challenge:</a:t>
            </a:r>
            <a:endParaRPr lang="en-US" dirty="0"/>
          </a:p>
        </p:txBody>
      </p:sp>
      <p:sp>
        <p:nvSpPr>
          <p:cNvPr id="4" name="Text Placeholder 2">
            <a:extLst>
              <a:ext uri="{FF2B5EF4-FFF2-40B4-BE49-F238E27FC236}">
                <a16:creationId xmlns:a16="http://schemas.microsoft.com/office/drawing/2014/main" id="{34389AF9-2220-9E40-BC8B-D74D8B05A5AC}"/>
              </a:ext>
            </a:extLst>
          </p:cNvPr>
          <p:cNvSpPr txBox="1">
            <a:spLocks/>
          </p:cNvSpPr>
          <p:nvPr/>
        </p:nvSpPr>
        <p:spPr>
          <a:xfrm>
            <a:off x="4249270" y="1689101"/>
            <a:ext cx="4827494" cy="800219"/>
          </a:xfrm>
          <a:prstGeom prst="rect">
            <a:avLst/>
          </a:prstGeom>
        </p:spPr>
        <p:txBody>
          <a:bodyPr wrap="square" lIns="0" tIns="0" rIns="0" bIns="0">
            <a:spAutoFit/>
          </a:bodyPr>
          <a:lstStyle>
            <a:lvl1pPr marL="457200" indent="-457200">
              <a:buClr>
                <a:srgbClr val="0F7481"/>
              </a:buClr>
              <a:buFont typeface="Arial"/>
              <a:buChar char="•"/>
              <a:defRPr sz="2800" b="0" i="0">
                <a:solidFill>
                  <a:srgbClr val="1E1C11"/>
                </a:solidFill>
                <a:latin typeface="+mn-lt"/>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lgn="ctr" defTabSz="914400">
              <a:buNone/>
            </a:pPr>
            <a:r>
              <a:rPr lang="en-AU" sz="2400" b="1" kern="0" dirty="0">
                <a:solidFill>
                  <a:srgbClr val="478278"/>
                </a:solidFill>
              </a:rPr>
              <a:t>Solution:</a:t>
            </a:r>
            <a:endParaRPr lang="en-AU" sz="2400" kern="0" dirty="0">
              <a:solidFill>
                <a:srgbClr val="478278"/>
              </a:solidFill>
            </a:endParaRPr>
          </a:p>
          <a:p>
            <a:pPr defTabSz="914400"/>
            <a:endParaRPr lang="en-US" kern="0" dirty="0"/>
          </a:p>
        </p:txBody>
      </p:sp>
      <p:graphicFrame>
        <p:nvGraphicFramePr>
          <p:cNvPr id="5" name="Table 4">
            <a:extLst>
              <a:ext uri="{FF2B5EF4-FFF2-40B4-BE49-F238E27FC236}">
                <a16:creationId xmlns:a16="http://schemas.microsoft.com/office/drawing/2014/main" id="{060752C9-7582-9440-8783-874896D46055}"/>
              </a:ext>
            </a:extLst>
          </p:cNvPr>
          <p:cNvGraphicFramePr>
            <a:graphicFrameLocks noGrp="1"/>
          </p:cNvGraphicFramePr>
          <p:nvPr>
            <p:extLst>
              <p:ext uri="{D42A27DB-BD31-4B8C-83A1-F6EECF244321}">
                <p14:modId xmlns:p14="http://schemas.microsoft.com/office/powerpoint/2010/main" val="464167415"/>
              </p:ext>
            </p:extLst>
          </p:nvPr>
        </p:nvGraphicFramePr>
        <p:xfrm>
          <a:off x="4249270" y="2346730"/>
          <a:ext cx="4655574" cy="3225572"/>
        </p:xfrm>
        <a:graphic>
          <a:graphicData uri="http://schemas.openxmlformats.org/drawingml/2006/table">
            <a:tbl>
              <a:tblPr bandRow="1">
                <a:tableStyleId>{35758FB7-9AC5-4552-8A53-C91805E547FA}</a:tableStyleId>
              </a:tblPr>
              <a:tblGrid>
                <a:gridCol w="4655574">
                  <a:extLst>
                    <a:ext uri="{9D8B030D-6E8A-4147-A177-3AD203B41FA5}">
                      <a16:colId xmlns:a16="http://schemas.microsoft.com/office/drawing/2014/main" val="3909949381"/>
                    </a:ext>
                  </a:extLst>
                </a:gridCol>
              </a:tblGrid>
              <a:tr h="878592">
                <a:tc>
                  <a:txBody>
                    <a:bodyPr/>
                    <a:lstStyle/>
                    <a:p>
                      <a:r>
                        <a:rPr lang="en-AU" sz="2000" kern="0" dirty="0"/>
                        <a:t>D</a:t>
                      </a:r>
                      <a:r>
                        <a:rPr lang="en-AU" sz="2000" kern="1200" dirty="0">
                          <a:solidFill>
                            <a:schemeClr val="tx1"/>
                          </a:solidFill>
                        </a:rPr>
                        <a:t>escribe the duration and number of occurrences in the “Type of activity?” text box</a:t>
                      </a:r>
                    </a:p>
                  </a:txBody>
                  <a:tcPr/>
                </a:tc>
                <a:extLst>
                  <a:ext uri="{0D108BD9-81ED-4DB2-BD59-A6C34878D82A}">
                    <a16:rowId xmlns:a16="http://schemas.microsoft.com/office/drawing/2014/main" val="1127186163"/>
                  </a:ext>
                </a:extLst>
              </a:tr>
              <a:tr h="1038336">
                <a:tc>
                  <a:txBody>
                    <a:bodyPr/>
                    <a:lstStyle/>
                    <a:p>
                      <a:r>
                        <a:rPr lang="en-AU" sz="1800" kern="1200" dirty="0">
                          <a:solidFill>
                            <a:schemeClr val="tx1"/>
                          </a:solidFill>
                        </a:rPr>
                        <a:t>Select whatever frequency category best describes the frequency during the stated timeframe </a:t>
                      </a:r>
                    </a:p>
                    <a:p>
                      <a:endParaRPr lang="en-US" dirty="0"/>
                    </a:p>
                  </a:txBody>
                  <a:tcPr/>
                </a:tc>
                <a:extLst>
                  <a:ext uri="{0D108BD9-81ED-4DB2-BD59-A6C34878D82A}">
                    <a16:rowId xmlns:a16="http://schemas.microsoft.com/office/drawing/2014/main" val="1660777117"/>
                  </a:ext>
                </a:extLst>
              </a:tr>
              <a:tr h="1031012">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AU" sz="1800" kern="1200" dirty="0">
                          <a:solidFill>
                            <a:schemeClr val="tx1"/>
                          </a:solidFill>
                        </a:rPr>
                        <a:t>e.g. the program was delivered twice a week each week over 3 weeks, select twice</a:t>
                      </a:r>
                      <a:endParaRPr lang="en-US" dirty="0"/>
                    </a:p>
                  </a:txBody>
                  <a:tcPr/>
                </a:tc>
                <a:extLst>
                  <a:ext uri="{0D108BD9-81ED-4DB2-BD59-A6C34878D82A}">
                    <a16:rowId xmlns:a16="http://schemas.microsoft.com/office/drawing/2014/main" val="1845706166"/>
                  </a:ext>
                </a:extLst>
              </a:tr>
            </a:tbl>
          </a:graphicData>
        </a:graphic>
      </p:graphicFrame>
      <p:graphicFrame>
        <p:nvGraphicFramePr>
          <p:cNvPr id="6" name="Table 5">
            <a:extLst>
              <a:ext uri="{FF2B5EF4-FFF2-40B4-BE49-F238E27FC236}">
                <a16:creationId xmlns:a16="http://schemas.microsoft.com/office/drawing/2014/main" id="{8F4E4211-AF07-E44F-B06B-0BBC871551F2}"/>
              </a:ext>
            </a:extLst>
          </p:cNvPr>
          <p:cNvGraphicFramePr>
            <a:graphicFrameLocks noGrp="1"/>
          </p:cNvGraphicFramePr>
          <p:nvPr>
            <p:extLst>
              <p:ext uri="{D42A27DB-BD31-4B8C-83A1-F6EECF244321}">
                <p14:modId xmlns:p14="http://schemas.microsoft.com/office/powerpoint/2010/main" val="2673596032"/>
              </p:ext>
            </p:extLst>
          </p:nvPr>
        </p:nvGraphicFramePr>
        <p:xfrm>
          <a:off x="457201" y="2500487"/>
          <a:ext cx="3326629" cy="1997352"/>
        </p:xfrm>
        <a:graphic>
          <a:graphicData uri="http://schemas.openxmlformats.org/drawingml/2006/table">
            <a:tbl>
              <a:tblPr bandRow="1">
                <a:tableStyleId>{284E427A-3D55-4303-BF80-6455036E1DE7}</a:tableStyleId>
              </a:tblPr>
              <a:tblGrid>
                <a:gridCol w="3326629">
                  <a:extLst>
                    <a:ext uri="{9D8B030D-6E8A-4147-A177-3AD203B41FA5}">
                      <a16:colId xmlns:a16="http://schemas.microsoft.com/office/drawing/2014/main" val="1560394205"/>
                    </a:ext>
                  </a:extLst>
                </a:gridCol>
              </a:tblGrid>
              <a:tr h="991512">
                <a:tc>
                  <a:txBody>
                    <a:bodyPr/>
                    <a:lstStyle/>
                    <a:p>
                      <a:pPr marL="0" marR="0" lvl="0" indent="0" defTabSz="914400" eaLnBrk="1" fontAlgn="auto" latinLnBrk="0" hangingPunct="1">
                        <a:lnSpc>
                          <a:spcPct val="100000"/>
                        </a:lnSpc>
                        <a:spcBef>
                          <a:spcPts val="0"/>
                        </a:spcBef>
                        <a:spcAft>
                          <a:spcPts val="0"/>
                        </a:spcAft>
                        <a:buClr>
                          <a:srgbClr val="0F7481"/>
                        </a:buClr>
                        <a:buSzTx/>
                        <a:buFont typeface="Arial"/>
                        <a:buNone/>
                        <a:tabLst/>
                        <a:defRPr/>
                      </a:pPr>
                      <a:r>
                        <a:rPr kumimoji="0" lang="en-AU" sz="2000" b="0" i="0" u="none" strike="noStrike" kern="0" cap="none" spc="0" normalizeH="0" baseline="0" noProof="0" dirty="0">
                          <a:ln>
                            <a:noFill/>
                          </a:ln>
                          <a:solidFill>
                            <a:srgbClr val="1E1C11"/>
                          </a:solidFill>
                          <a:effectLst/>
                          <a:uLnTx/>
                          <a:uFillTx/>
                          <a:latin typeface="+mn-lt"/>
                          <a:ea typeface="+mn-ea"/>
                          <a:cs typeface="Arial"/>
                        </a:rPr>
                        <a:t>Category choices do not cover all possible scenarios. </a:t>
                      </a:r>
                    </a:p>
                  </a:txBody>
                  <a:tcPr/>
                </a:tc>
                <a:extLst>
                  <a:ext uri="{0D108BD9-81ED-4DB2-BD59-A6C34878D82A}">
                    <a16:rowId xmlns:a16="http://schemas.microsoft.com/office/drawing/2014/main" val="893434105"/>
                  </a:ext>
                </a:extLst>
              </a:tr>
              <a:tr h="991512">
                <a:tc>
                  <a:txBody>
                    <a:bodyPr/>
                    <a:lstStyle/>
                    <a:p>
                      <a:pPr marL="0" marR="0" lvl="0" indent="0" defTabSz="914400" eaLnBrk="1" fontAlgn="auto" latinLnBrk="0" hangingPunct="1">
                        <a:lnSpc>
                          <a:spcPct val="100000"/>
                        </a:lnSpc>
                        <a:spcBef>
                          <a:spcPts val="0"/>
                        </a:spcBef>
                        <a:spcAft>
                          <a:spcPts val="0"/>
                        </a:spcAft>
                        <a:buClr>
                          <a:srgbClr val="0F7481"/>
                        </a:buClr>
                        <a:buSzTx/>
                        <a:buFont typeface="Arial"/>
                        <a:buNone/>
                        <a:tabLst/>
                        <a:defRPr/>
                      </a:pPr>
                      <a:r>
                        <a:rPr kumimoji="0" lang="en-AU" sz="2000" b="0" i="0" u="none" strike="noStrike" kern="0" cap="none" spc="0" normalizeH="0" baseline="0" noProof="0" dirty="0">
                          <a:ln>
                            <a:noFill/>
                          </a:ln>
                          <a:solidFill>
                            <a:srgbClr val="1E1C11"/>
                          </a:solidFill>
                          <a:effectLst/>
                          <a:uLnTx/>
                          <a:uFillTx/>
                          <a:latin typeface="+mn-lt"/>
                          <a:ea typeface="+mn-ea"/>
                          <a:cs typeface="Arial"/>
                        </a:rPr>
                        <a:t>Often the term ongoing is overused</a:t>
                      </a:r>
                    </a:p>
                  </a:txBody>
                  <a:tcPr/>
                </a:tc>
                <a:extLst>
                  <a:ext uri="{0D108BD9-81ED-4DB2-BD59-A6C34878D82A}">
                    <a16:rowId xmlns:a16="http://schemas.microsoft.com/office/drawing/2014/main" val="1210263586"/>
                  </a:ext>
                </a:extLst>
              </a:tr>
            </a:tbl>
          </a:graphicData>
        </a:graphic>
      </p:graphicFrame>
      <p:pic>
        <p:nvPicPr>
          <p:cNvPr id="7" name="Audio 6">
            <a:hlinkClick r:id="" action="ppaction://media"/>
            <a:extLst>
              <a:ext uri="{FF2B5EF4-FFF2-40B4-BE49-F238E27FC236}">
                <a16:creationId xmlns:a16="http://schemas.microsoft.com/office/drawing/2014/main" id="{DFA634D0-3519-0B4C-9533-4418AB3926A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588930252"/>
      </p:ext>
    </p:extLst>
  </p:cSld>
  <p:clrMapOvr>
    <a:masterClrMapping/>
  </p:clrMapOvr>
  <mc:AlternateContent xmlns:mc="http://schemas.openxmlformats.org/markup-compatibility/2006" xmlns:p14="http://schemas.microsoft.com/office/powerpoint/2010/main">
    <mc:Choice Requires="p14">
      <p:transition spd="slow" p14:dur="2000" advTm="98039"/>
    </mc:Choice>
    <mc:Fallback xmlns="">
      <p:transition spd="slow" advTm="98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000" fill="hold"/>
                                        <p:tgtEl>
                                          <p:spTgt spid="6"/>
                                        </p:tgtEl>
                                        <p:attrNameLst>
                                          <p:attrName>ppt_x</p:attrName>
                                        </p:attrNameLst>
                                      </p:cBhvr>
                                      <p:tavLst>
                                        <p:tav tm="0">
                                          <p:val>
                                            <p:strVal val="#ppt_x"/>
                                          </p:val>
                                        </p:tav>
                                        <p:tav tm="100000">
                                          <p:val>
                                            <p:strVal val="#ppt_x"/>
                                          </p:val>
                                        </p:tav>
                                      </p:tavLst>
                                    </p:anim>
                                    <p:anim calcmode="lin" valueType="num">
                                      <p:cBhvr additive="base">
                                        <p:cTn id="12"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2000" fill="hold"/>
                                        <p:tgtEl>
                                          <p:spTgt spid="5"/>
                                        </p:tgtEl>
                                        <p:attrNameLst>
                                          <p:attrName>ppt_x</p:attrName>
                                        </p:attrNameLst>
                                      </p:cBhvr>
                                      <p:tavLst>
                                        <p:tav tm="0">
                                          <p:val>
                                            <p:strVal val="1+#ppt_w/2"/>
                                          </p:val>
                                        </p:tav>
                                        <p:tav tm="100000">
                                          <p:val>
                                            <p:strVal val="#ppt_x"/>
                                          </p:val>
                                        </p:tav>
                                      </p:tavLst>
                                    </p:anim>
                                    <p:anim calcmode="lin" valueType="num">
                                      <p:cBhvr additive="base">
                                        <p:cTn id="18"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F2E530-9527-3349-9244-5E44D67FCB9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85850" y="1066800"/>
            <a:ext cx="6632550" cy="4441200"/>
          </a:xfrm>
          <a:prstGeom prst="rect">
            <a:avLst/>
          </a:prstGeom>
        </p:spPr>
      </p:pic>
      <p:pic>
        <p:nvPicPr>
          <p:cNvPr id="3" name="Audio 2">
            <a:hlinkClick r:id="" action="ppaction://media"/>
            <a:extLst>
              <a:ext uri="{FF2B5EF4-FFF2-40B4-BE49-F238E27FC236}">
                <a16:creationId xmlns:a16="http://schemas.microsoft.com/office/drawing/2014/main" id="{B084F720-5A9E-D346-8D07-67131DD890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071377031"/>
      </p:ext>
    </p:extLst>
  </p:cSld>
  <p:clrMapOvr>
    <a:masterClrMapping/>
  </p:clrMapOvr>
  <mc:AlternateContent xmlns:mc="http://schemas.openxmlformats.org/markup-compatibility/2006" xmlns:p14="http://schemas.microsoft.com/office/powerpoint/2010/main">
    <mc:Choice Requires="p14">
      <p:transition spd="slow" p14:dur="2000" advTm="24352"/>
    </mc:Choice>
    <mc:Fallback xmlns="">
      <p:transition spd="slow" advTm="24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2AA42-FFE2-664E-9A21-3CD7B0201988}"/>
              </a:ext>
            </a:extLst>
          </p:cNvPr>
          <p:cNvSpPr>
            <a:spLocks noGrp="1"/>
          </p:cNvSpPr>
          <p:nvPr>
            <p:ph type="title"/>
          </p:nvPr>
        </p:nvSpPr>
        <p:spPr>
          <a:xfrm>
            <a:off x="457201" y="509142"/>
            <a:ext cx="7848600" cy="492443"/>
          </a:xfrm>
        </p:spPr>
        <p:txBody>
          <a:bodyPr/>
          <a:lstStyle/>
          <a:p>
            <a:pPr algn="ctr"/>
            <a:r>
              <a:rPr lang="en-AU" sz="3200" dirty="0">
                <a:solidFill>
                  <a:srgbClr val="478278"/>
                </a:solidFill>
              </a:rPr>
              <a:t>Defining ‘Reach’</a:t>
            </a:r>
            <a:endParaRPr lang="en-US" sz="3200" dirty="0">
              <a:solidFill>
                <a:srgbClr val="478278"/>
              </a:solidFill>
            </a:endParaRPr>
          </a:p>
        </p:txBody>
      </p:sp>
      <p:sp>
        <p:nvSpPr>
          <p:cNvPr id="3" name="Text Placeholder 2">
            <a:extLst>
              <a:ext uri="{FF2B5EF4-FFF2-40B4-BE49-F238E27FC236}">
                <a16:creationId xmlns:a16="http://schemas.microsoft.com/office/drawing/2014/main" id="{8EB98CB5-FFC3-2D45-9B7B-FD7DE5EBD84C}"/>
              </a:ext>
            </a:extLst>
          </p:cNvPr>
          <p:cNvSpPr>
            <a:spLocks noGrp="1"/>
          </p:cNvSpPr>
          <p:nvPr>
            <p:ph type="body" idx="1"/>
          </p:nvPr>
        </p:nvSpPr>
        <p:spPr>
          <a:xfrm>
            <a:off x="457199" y="1520188"/>
            <a:ext cx="2864223" cy="369332"/>
          </a:xfrm>
        </p:spPr>
        <p:txBody>
          <a:bodyPr/>
          <a:lstStyle/>
          <a:p>
            <a:pPr marL="0" indent="0" algn="ctr">
              <a:buNone/>
            </a:pPr>
            <a:r>
              <a:rPr lang="en-AU" sz="2400" b="1" dirty="0">
                <a:solidFill>
                  <a:srgbClr val="C00000"/>
                </a:solidFill>
              </a:rPr>
              <a:t>Challenge:</a:t>
            </a:r>
          </a:p>
        </p:txBody>
      </p:sp>
      <p:sp>
        <p:nvSpPr>
          <p:cNvPr id="6" name="Text Placeholder 2">
            <a:extLst>
              <a:ext uri="{FF2B5EF4-FFF2-40B4-BE49-F238E27FC236}">
                <a16:creationId xmlns:a16="http://schemas.microsoft.com/office/drawing/2014/main" id="{587CC699-2A51-2E4B-9177-8C756BFEF878}"/>
              </a:ext>
            </a:extLst>
          </p:cNvPr>
          <p:cNvSpPr txBox="1">
            <a:spLocks/>
          </p:cNvSpPr>
          <p:nvPr/>
        </p:nvSpPr>
        <p:spPr>
          <a:xfrm>
            <a:off x="4454012" y="1520188"/>
            <a:ext cx="2864223" cy="369332"/>
          </a:xfrm>
          <a:prstGeom prst="rect">
            <a:avLst/>
          </a:prstGeom>
        </p:spPr>
        <p:txBody>
          <a:bodyPr wrap="square" lIns="0" tIns="0" rIns="0" bIns="0">
            <a:spAutoFit/>
          </a:bodyPr>
          <a:lstStyle>
            <a:lvl1pPr marL="457200" indent="-457200">
              <a:buClr>
                <a:srgbClr val="0F7481"/>
              </a:buClr>
              <a:buFont typeface="Arial"/>
              <a:buChar char="•"/>
              <a:defRPr sz="2800" b="0" i="0">
                <a:solidFill>
                  <a:srgbClr val="1E1C11"/>
                </a:solidFill>
                <a:latin typeface="+mn-lt"/>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lgn="ctr" defTabSz="914400">
              <a:buNone/>
            </a:pPr>
            <a:r>
              <a:rPr lang="en-AU" sz="2400" b="1" kern="0" dirty="0">
                <a:solidFill>
                  <a:srgbClr val="478278"/>
                </a:solidFill>
              </a:rPr>
              <a:t>Solution:</a:t>
            </a:r>
          </a:p>
        </p:txBody>
      </p:sp>
      <p:graphicFrame>
        <p:nvGraphicFramePr>
          <p:cNvPr id="5" name="Table 4">
            <a:extLst>
              <a:ext uri="{FF2B5EF4-FFF2-40B4-BE49-F238E27FC236}">
                <a16:creationId xmlns:a16="http://schemas.microsoft.com/office/drawing/2014/main" id="{0C98F951-B2C2-FC4A-9A98-5F5FEAC3BF06}"/>
              </a:ext>
            </a:extLst>
          </p:cNvPr>
          <p:cNvGraphicFramePr>
            <a:graphicFrameLocks noGrp="1"/>
          </p:cNvGraphicFramePr>
          <p:nvPr>
            <p:extLst>
              <p:ext uri="{D42A27DB-BD31-4B8C-83A1-F6EECF244321}">
                <p14:modId xmlns:p14="http://schemas.microsoft.com/office/powerpoint/2010/main" val="2491782437"/>
              </p:ext>
            </p:extLst>
          </p:nvPr>
        </p:nvGraphicFramePr>
        <p:xfrm>
          <a:off x="4545537" y="2408123"/>
          <a:ext cx="4247535" cy="2595114"/>
        </p:xfrm>
        <a:graphic>
          <a:graphicData uri="http://schemas.openxmlformats.org/drawingml/2006/table">
            <a:tbl>
              <a:tblPr bandRow="1">
                <a:tableStyleId>{35758FB7-9AC5-4552-8A53-C91805E547FA}</a:tableStyleId>
              </a:tblPr>
              <a:tblGrid>
                <a:gridCol w="4247535">
                  <a:extLst>
                    <a:ext uri="{9D8B030D-6E8A-4147-A177-3AD203B41FA5}">
                      <a16:colId xmlns:a16="http://schemas.microsoft.com/office/drawing/2014/main" val="3909949381"/>
                    </a:ext>
                  </a:extLst>
                </a:gridCol>
              </a:tblGrid>
              <a:tr h="748788">
                <a:tc>
                  <a:txBody>
                    <a:bodyPr/>
                    <a:lstStyle/>
                    <a:p>
                      <a:r>
                        <a:rPr lang="en-AU" sz="2000" kern="0" dirty="0"/>
                        <a:t>Use the usual Health Promotion definition</a:t>
                      </a:r>
                      <a:endParaRPr lang="en-US" sz="2000" dirty="0"/>
                    </a:p>
                  </a:txBody>
                  <a:tcPr/>
                </a:tc>
                <a:extLst>
                  <a:ext uri="{0D108BD9-81ED-4DB2-BD59-A6C34878D82A}">
                    <a16:rowId xmlns:a16="http://schemas.microsoft.com/office/drawing/2014/main" val="1127186163"/>
                  </a:ext>
                </a:extLst>
              </a:tr>
              <a:tr h="1846326">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AU" sz="2000" kern="0" dirty="0">
                          <a:solidFill>
                            <a:sysClr val="windowText" lastClr="000000"/>
                          </a:solidFill>
                        </a:rPr>
                        <a:t>The number and proportion  of people willing to participate in activities or engage with the message</a:t>
                      </a:r>
                      <a:endParaRPr lang="en-US" sz="2000" kern="0" dirty="0">
                        <a:solidFill>
                          <a:sysClr val="windowText" lastClr="000000"/>
                        </a:solidFill>
                      </a:endParaRPr>
                    </a:p>
                    <a:p>
                      <a:endParaRPr lang="en-US" sz="2000" dirty="0"/>
                    </a:p>
                  </a:txBody>
                  <a:tcPr/>
                </a:tc>
                <a:extLst>
                  <a:ext uri="{0D108BD9-81ED-4DB2-BD59-A6C34878D82A}">
                    <a16:rowId xmlns:a16="http://schemas.microsoft.com/office/drawing/2014/main" val="4165183045"/>
                  </a:ext>
                </a:extLst>
              </a:tr>
            </a:tbl>
          </a:graphicData>
        </a:graphic>
      </p:graphicFrame>
      <p:graphicFrame>
        <p:nvGraphicFramePr>
          <p:cNvPr id="7" name="Table 6">
            <a:extLst>
              <a:ext uri="{FF2B5EF4-FFF2-40B4-BE49-F238E27FC236}">
                <a16:creationId xmlns:a16="http://schemas.microsoft.com/office/drawing/2014/main" id="{99645A45-0BA9-0E4F-ACDA-5064FC93F921}"/>
              </a:ext>
            </a:extLst>
          </p:cNvPr>
          <p:cNvGraphicFramePr>
            <a:graphicFrameLocks noGrp="1"/>
          </p:cNvGraphicFramePr>
          <p:nvPr>
            <p:extLst>
              <p:ext uri="{D42A27DB-BD31-4B8C-83A1-F6EECF244321}">
                <p14:modId xmlns:p14="http://schemas.microsoft.com/office/powerpoint/2010/main" val="702902138"/>
              </p:ext>
            </p:extLst>
          </p:nvPr>
        </p:nvGraphicFramePr>
        <p:xfrm>
          <a:off x="225200" y="2408123"/>
          <a:ext cx="3328219" cy="1900648"/>
        </p:xfrm>
        <a:graphic>
          <a:graphicData uri="http://schemas.openxmlformats.org/drawingml/2006/table">
            <a:tbl>
              <a:tblPr bandRow="1">
                <a:tableStyleId>{284E427A-3D55-4303-BF80-6455036E1DE7}</a:tableStyleId>
              </a:tblPr>
              <a:tblGrid>
                <a:gridCol w="3328219">
                  <a:extLst>
                    <a:ext uri="{9D8B030D-6E8A-4147-A177-3AD203B41FA5}">
                      <a16:colId xmlns:a16="http://schemas.microsoft.com/office/drawing/2014/main" val="1560394205"/>
                    </a:ext>
                  </a:extLst>
                </a:gridCol>
              </a:tblGrid>
              <a:tr h="894808">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AU" sz="2000" dirty="0"/>
                        <a:t>How do we count reach?</a:t>
                      </a:r>
                    </a:p>
                  </a:txBody>
                  <a:tcPr/>
                </a:tc>
                <a:extLst>
                  <a:ext uri="{0D108BD9-81ED-4DB2-BD59-A6C34878D82A}">
                    <a16:rowId xmlns:a16="http://schemas.microsoft.com/office/drawing/2014/main" val="893434105"/>
                  </a:ext>
                </a:extLst>
              </a:tr>
              <a:tr h="894808">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AU" sz="2000" dirty="0"/>
                        <a:t>Different approaches being used by teams</a:t>
                      </a:r>
                    </a:p>
                    <a:p>
                      <a:endParaRPr lang="en-US" sz="2000" dirty="0"/>
                    </a:p>
                  </a:txBody>
                  <a:tcPr/>
                </a:tc>
                <a:extLst>
                  <a:ext uri="{0D108BD9-81ED-4DB2-BD59-A6C34878D82A}">
                    <a16:rowId xmlns:a16="http://schemas.microsoft.com/office/drawing/2014/main" val="901520450"/>
                  </a:ext>
                </a:extLst>
              </a:tr>
            </a:tbl>
          </a:graphicData>
        </a:graphic>
      </p:graphicFrame>
      <p:pic>
        <p:nvPicPr>
          <p:cNvPr id="4" name="Audio 3">
            <a:hlinkClick r:id="" action="ppaction://media"/>
            <a:extLst>
              <a:ext uri="{FF2B5EF4-FFF2-40B4-BE49-F238E27FC236}">
                <a16:creationId xmlns:a16="http://schemas.microsoft.com/office/drawing/2014/main" id="{90281615-C084-F141-9E19-26069BDE4A7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12314592"/>
      </p:ext>
    </p:extLst>
  </p:cSld>
  <p:clrMapOvr>
    <a:masterClrMapping/>
  </p:clrMapOvr>
  <mc:AlternateContent xmlns:mc="http://schemas.openxmlformats.org/markup-compatibility/2006" xmlns:p14="http://schemas.microsoft.com/office/powerpoint/2010/main">
    <mc:Choice Requires="p14">
      <p:transition spd="slow" p14:dur="2000" advTm="47086"/>
    </mc:Choice>
    <mc:Fallback xmlns="">
      <p:transition spd="slow" advTm="47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000" fill="hold"/>
                                        <p:tgtEl>
                                          <p:spTgt spid="7"/>
                                        </p:tgtEl>
                                        <p:attrNameLst>
                                          <p:attrName>ppt_x</p:attrName>
                                        </p:attrNameLst>
                                      </p:cBhvr>
                                      <p:tavLst>
                                        <p:tav tm="0">
                                          <p:val>
                                            <p:strVal val="#ppt_x"/>
                                          </p:val>
                                        </p:tav>
                                        <p:tav tm="100000">
                                          <p:val>
                                            <p:strVal val="#ppt_x"/>
                                          </p:val>
                                        </p:tav>
                                      </p:tavLst>
                                    </p:anim>
                                    <p:anim calcmode="lin" valueType="num">
                                      <p:cBhvr additive="base">
                                        <p:cTn id="12"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2000" fill="hold"/>
                                        <p:tgtEl>
                                          <p:spTgt spid="5"/>
                                        </p:tgtEl>
                                        <p:attrNameLst>
                                          <p:attrName>ppt_x</p:attrName>
                                        </p:attrNameLst>
                                      </p:cBhvr>
                                      <p:tavLst>
                                        <p:tav tm="0">
                                          <p:val>
                                            <p:strVal val="1+#ppt_w/2"/>
                                          </p:val>
                                        </p:tav>
                                        <p:tav tm="100000">
                                          <p:val>
                                            <p:strVal val="#ppt_x"/>
                                          </p:val>
                                        </p:tav>
                                      </p:tavLst>
                                    </p:anim>
                                    <p:anim calcmode="lin" valueType="num">
                                      <p:cBhvr additive="base">
                                        <p:cTn id="18"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48F3D-2DBF-CB40-919C-C038A9178E12}"/>
              </a:ext>
            </a:extLst>
          </p:cNvPr>
          <p:cNvSpPr>
            <a:spLocks noGrp="1"/>
          </p:cNvSpPr>
          <p:nvPr>
            <p:ph type="title"/>
          </p:nvPr>
        </p:nvSpPr>
        <p:spPr>
          <a:xfrm>
            <a:off x="457201" y="509143"/>
            <a:ext cx="7848600" cy="1538883"/>
          </a:xfrm>
        </p:spPr>
        <p:txBody>
          <a:bodyPr/>
          <a:lstStyle/>
          <a:p>
            <a:pPr algn="ctr"/>
            <a:r>
              <a:rPr lang="en-AU" sz="3200" dirty="0">
                <a:solidFill>
                  <a:srgbClr val="478278"/>
                </a:solidFill>
              </a:rPr>
              <a:t>Reporting activities repeated across geographical areas</a:t>
            </a:r>
            <a:br>
              <a:rPr lang="en-AU" dirty="0"/>
            </a:br>
            <a:endParaRPr lang="en-US" dirty="0"/>
          </a:p>
        </p:txBody>
      </p:sp>
      <p:sp>
        <p:nvSpPr>
          <p:cNvPr id="3" name="Text Placeholder 2">
            <a:extLst>
              <a:ext uri="{FF2B5EF4-FFF2-40B4-BE49-F238E27FC236}">
                <a16:creationId xmlns:a16="http://schemas.microsoft.com/office/drawing/2014/main" id="{CEDA0696-58FA-BC49-9DC9-8F95621F409E}"/>
              </a:ext>
            </a:extLst>
          </p:cNvPr>
          <p:cNvSpPr>
            <a:spLocks noGrp="1"/>
          </p:cNvSpPr>
          <p:nvPr>
            <p:ph type="body" idx="1"/>
          </p:nvPr>
        </p:nvSpPr>
        <p:spPr>
          <a:xfrm>
            <a:off x="457201" y="1863359"/>
            <a:ext cx="3723968" cy="369332"/>
          </a:xfrm>
        </p:spPr>
        <p:txBody>
          <a:bodyPr/>
          <a:lstStyle/>
          <a:p>
            <a:pPr marL="0" indent="0" algn="ctr">
              <a:buNone/>
            </a:pPr>
            <a:r>
              <a:rPr lang="en-AU" sz="2400" b="1" dirty="0">
                <a:solidFill>
                  <a:srgbClr val="C00000"/>
                </a:solidFill>
              </a:rPr>
              <a:t>Challenge:</a:t>
            </a:r>
          </a:p>
        </p:txBody>
      </p:sp>
      <p:sp>
        <p:nvSpPr>
          <p:cNvPr id="4" name="Text Placeholder 2">
            <a:extLst>
              <a:ext uri="{FF2B5EF4-FFF2-40B4-BE49-F238E27FC236}">
                <a16:creationId xmlns:a16="http://schemas.microsoft.com/office/drawing/2014/main" id="{0ABBCCE9-03FE-7A4D-AE2D-086B60C02E92}"/>
              </a:ext>
            </a:extLst>
          </p:cNvPr>
          <p:cNvSpPr txBox="1">
            <a:spLocks/>
          </p:cNvSpPr>
          <p:nvPr/>
        </p:nvSpPr>
        <p:spPr>
          <a:xfrm>
            <a:off x="4899645" y="1863359"/>
            <a:ext cx="3905142" cy="369332"/>
          </a:xfrm>
          <a:prstGeom prst="rect">
            <a:avLst/>
          </a:prstGeom>
        </p:spPr>
        <p:txBody>
          <a:bodyPr wrap="square" lIns="0" tIns="0" rIns="0" bIns="0">
            <a:spAutoFit/>
          </a:bodyPr>
          <a:lstStyle>
            <a:lvl1pPr marL="457200" indent="-457200">
              <a:buClr>
                <a:srgbClr val="0F7481"/>
              </a:buClr>
              <a:buFont typeface="Arial"/>
              <a:buChar char="•"/>
              <a:defRPr sz="2800" b="0" i="0">
                <a:solidFill>
                  <a:srgbClr val="1E1C11"/>
                </a:solidFill>
                <a:latin typeface="+mn-lt"/>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lgn="ctr" defTabSz="914400">
              <a:buNone/>
            </a:pPr>
            <a:r>
              <a:rPr lang="en-AU" sz="2400" b="1" kern="0" dirty="0">
                <a:solidFill>
                  <a:srgbClr val="478278"/>
                </a:solidFill>
              </a:rPr>
              <a:t>Solution: </a:t>
            </a:r>
          </a:p>
        </p:txBody>
      </p:sp>
      <p:graphicFrame>
        <p:nvGraphicFramePr>
          <p:cNvPr id="5" name="Table 4">
            <a:extLst>
              <a:ext uri="{FF2B5EF4-FFF2-40B4-BE49-F238E27FC236}">
                <a16:creationId xmlns:a16="http://schemas.microsoft.com/office/drawing/2014/main" id="{1D6375E3-4962-4C4F-9469-5AE84E48BFF3}"/>
              </a:ext>
            </a:extLst>
          </p:cNvPr>
          <p:cNvGraphicFramePr>
            <a:graphicFrameLocks noGrp="1"/>
          </p:cNvGraphicFramePr>
          <p:nvPr>
            <p:extLst>
              <p:ext uri="{D42A27DB-BD31-4B8C-83A1-F6EECF244321}">
                <p14:modId xmlns:p14="http://schemas.microsoft.com/office/powerpoint/2010/main" val="4200916669"/>
              </p:ext>
            </p:extLst>
          </p:nvPr>
        </p:nvGraphicFramePr>
        <p:xfrm>
          <a:off x="5397910" y="2458122"/>
          <a:ext cx="3274142" cy="2217117"/>
        </p:xfrm>
        <a:graphic>
          <a:graphicData uri="http://schemas.openxmlformats.org/drawingml/2006/table">
            <a:tbl>
              <a:tblPr bandRow="1">
                <a:tableStyleId>{35758FB7-9AC5-4552-8A53-C91805E547FA}</a:tableStyleId>
              </a:tblPr>
              <a:tblGrid>
                <a:gridCol w="3274142">
                  <a:extLst>
                    <a:ext uri="{9D8B030D-6E8A-4147-A177-3AD203B41FA5}">
                      <a16:colId xmlns:a16="http://schemas.microsoft.com/office/drawing/2014/main" val="3909949381"/>
                    </a:ext>
                  </a:extLst>
                </a:gridCol>
              </a:tblGrid>
              <a:tr h="2217117">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AU" sz="2000" kern="0" dirty="0"/>
                        <a:t>Report by individual location as this will identify differences in reach and frequency in each location</a:t>
                      </a:r>
                    </a:p>
                  </a:txBody>
                  <a:tcPr/>
                </a:tc>
                <a:extLst>
                  <a:ext uri="{0D108BD9-81ED-4DB2-BD59-A6C34878D82A}">
                    <a16:rowId xmlns:a16="http://schemas.microsoft.com/office/drawing/2014/main" val="1127186163"/>
                  </a:ext>
                </a:extLst>
              </a:tr>
            </a:tbl>
          </a:graphicData>
        </a:graphic>
      </p:graphicFrame>
      <p:graphicFrame>
        <p:nvGraphicFramePr>
          <p:cNvPr id="6" name="Table 5">
            <a:extLst>
              <a:ext uri="{FF2B5EF4-FFF2-40B4-BE49-F238E27FC236}">
                <a16:creationId xmlns:a16="http://schemas.microsoft.com/office/drawing/2014/main" id="{D7E92E7D-5D65-2543-855B-E8BF7C093DA7}"/>
              </a:ext>
            </a:extLst>
          </p:cNvPr>
          <p:cNvGraphicFramePr>
            <a:graphicFrameLocks noGrp="1"/>
          </p:cNvGraphicFramePr>
          <p:nvPr>
            <p:extLst>
              <p:ext uri="{D42A27DB-BD31-4B8C-83A1-F6EECF244321}">
                <p14:modId xmlns:p14="http://schemas.microsoft.com/office/powerpoint/2010/main" val="1622422741"/>
              </p:ext>
            </p:extLst>
          </p:nvPr>
        </p:nvGraphicFramePr>
        <p:xfrm>
          <a:off x="309717" y="2458122"/>
          <a:ext cx="3510115" cy="2217117"/>
        </p:xfrm>
        <a:graphic>
          <a:graphicData uri="http://schemas.openxmlformats.org/drawingml/2006/table">
            <a:tbl>
              <a:tblPr bandRow="1">
                <a:tableStyleId>{284E427A-3D55-4303-BF80-6455036E1DE7}</a:tableStyleId>
              </a:tblPr>
              <a:tblGrid>
                <a:gridCol w="3510115">
                  <a:extLst>
                    <a:ext uri="{9D8B030D-6E8A-4147-A177-3AD203B41FA5}">
                      <a16:colId xmlns:a16="http://schemas.microsoft.com/office/drawing/2014/main" val="1560394205"/>
                    </a:ext>
                  </a:extLst>
                </a:gridCol>
              </a:tblGrid>
              <a:tr h="2217117">
                <a:tc>
                  <a:txBody>
                    <a:bodyPr/>
                    <a:lstStyle/>
                    <a:p>
                      <a:pPr marL="0" marR="0" indent="0" defTabSz="914400" eaLnBrk="1" fontAlgn="auto" latinLnBrk="0" hangingPunct="1">
                        <a:lnSpc>
                          <a:spcPct val="100000"/>
                        </a:lnSpc>
                        <a:spcBef>
                          <a:spcPts val="0"/>
                        </a:spcBef>
                        <a:spcAft>
                          <a:spcPts val="0"/>
                        </a:spcAft>
                        <a:buClrTx/>
                        <a:buSzTx/>
                        <a:buFontTx/>
                        <a:buNone/>
                        <a:tabLst/>
                        <a:defRPr/>
                      </a:pPr>
                      <a:r>
                        <a:rPr kumimoji="0" lang="en-AU" sz="2000" b="0" i="0" u="none" strike="noStrike" kern="0" cap="none" spc="0" normalizeH="0" baseline="0" noProof="0" dirty="0">
                          <a:ln>
                            <a:noFill/>
                          </a:ln>
                          <a:solidFill>
                            <a:srgbClr val="1E1C11"/>
                          </a:solidFill>
                          <a:effectLst/>
                          <a:uLnTx/>
                          <a:uFillTx/>
                          <a:latin typeface="+mn-lt"/>
                          <a:ea typeface="+mn-ea"/>
                          <a:cs typeface="Arial"/>
                        </a:rPr>
                        <a:t>R</a:t>
                      </a:r>
                      <a:r>
                        <a:rPr kumimoji="0" lang="en-AU" sz="1800" b="0" i="0" u="none" strike="noStrike" kern="0" cap="none" spc="0" normalizeH="0" baseline="0" noProof="0" dirty="0">
                          <a:ln>
                            <a:noFill/>
                          </a:ln>
                          <a:solidFill>
                            <a:srgbClr val="1E1C11"/>
                          </a:solidFill>
                          <a:effectLst/>
                          <a:uLnTx/>
                          <a:uFillTx/>
                          <a:latin typeface="+mn-lt"/>
                          <a:ea typeface="+mn-ea"/>
                          <a:cs typeface="Arial"/>
                        </a:rPr>
                        <a:t>eporting </a:t>
                      </a:r>
                      <a:r>
                        <a:rPr kumimoji="0" lang="en-AU" sz="2000" b="0" i="0" u="none" strike="noStrike" kern="0" cap="none" spc="0" normalizeH="0" baseline="0" noProof="0" dirty="0">
                          <a:ln>
                            <a:noFill/>
                          </a:ln>
                          <a:solidFill>
                            <a:srgbClr val="1E1C11"/>
                          </a:solidFill>
                          <a:effectLst/>
                          <a:uLnTx/>
                          <a:uFillTx/>
                          <a:latin typeface="+mn-lt"/>
                          <a:ea typeface="+mn-ea"/>
                          <a:cs typeface="Arial"/>
                        </a:rPr>
                        <a:t>activities that are repeated in different locations/with different populations but are essentially the exact same activity</a:t>
                      </a:r>
                      <a:endParaRPr lang="en-US" sz="1400" dirty="0"/>
                    </a:p>
                  </a:txBody>
                  <a:tcPr/>
                </a:tc>
                <a:extLst>
                  <a:ext uri="{0D108BD9-81ED-4DB2-BD59-A6C34878D82A}">
                    <a16:rowId xmlns:a16="http://schemas.microsoft.com/office/drawing/2014/main" val="893434105"/>
                  </a:ext>
                </a:extLst>
              </a:tr>
            </a:tbl>
          </a:graphicData>
        </a:graphic>
      </p:graphicFrame>
      <p:pic>
        <p:nvPicPr>
          <p:cNvPr id="7" name="Audio 6">
            <a:hlinkClick r:id="" action="ppaction://media"/>
            <a:extLst>
              <a:ext uri="{FF2B5EF4-FFF2-40B4-BE49-F238E27FC236}">
                <a16:creationId xmlns:a16="http://schemas.microsoft.com/office/drawing/2014/main" id="{68B91ECC-C3EC-484D-9603-A3B3CE895D3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386358274"/>
      </p:ext>
    </p:extLst>
  </p:cSld>
  <p:clrMapOvr>
    <a:masterClrMapping/>
  </p:clrMapOvr>
  <mc:AlternateContent xmlns:mc="http://schemas.openxmlformats.org/markup-compatibility/2006" xmlns:p14="http://schemas.microsoft.com/office/powerpoint/2010/main">
    <mc:Choice Requires="p14">
      <p:transition spd="slow" p14:dur="2000" advTm="51813"/>
    </mc:Choice>
    <mc:Fallback xmlns="">
      <p:transition spd="slow" advTm="51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000" fill="hold"/>
                                        <p:tgtEl>
                                          <p:spTgt spid="6"/>
                                        </p:tgtEl>
                                        <p:attrNameLst>
                                          <p:attrName>ppt_x</p:attrName>
                                        </p:attrNameLst>
                                      </p:cBhvr>
                                      <p:tavLst>
                                        <p:tav tm="0">
                                          <p:val>
                                            <p:strVal val="#ppt_x"/>
                                          </p:val>
                                        </p:tav>
                                        <p:tav tm="100000">
                                          <p:val>
                                            <p:strVal val="#ppt_x"/>
                                          </p:val>
                                        </p:tav>
                                      </p:tavLst>
                                    </p:anim>
                                    <p:anim calcmode="lin" valueType="num">
                                      <p:cBhvr additive="base">
                                        <p:cTn id="12"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2000" fill="hold"/>
                                        <p:tgtEl>
                                          <p:spTgt spid="5"/>
                                        </p:tgtEl>
                                        <p:attrNameLst>
                                          <p:attrName>ppt_x</p:attrName>
                                        </p:attrNameLst>
                                      </p:cBhvr>
                                      <p:tavLst>
                                        <p:tav tm="0">
                                          <p:val>
                                            <p:strVal val="1+#ppt_w/2"/>
                                          </p:val>
                                        </p:tav>
                                        <p:tav tm="100000">
                                          <p:val>
                                            <p:strVal val="#ppt_x"/>
                                          </p:val>
                                        </p:tav>
                                      </p:tavLst>
                                    </p:anim>
                                    <p:anim calcmode="lin" valueType="num">
                                      <p:cBhvr additive="base">
                                        <p:cTn id="18"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15206-4F72-CE42-89C0-1487C6E394BD}"/>
              </a:ext>
            </a:extLst>
          </p:cNvPr>
          <p:cNvSpPr>
            <a:spLocks noGrp="1"/>
          </p:cNvSpPr>
          <p:nvPr>
            <p:ph type="title"/>
          </p:nvPr>
        </p:nvSpPr>
        <p:spPr>
          <a:xfrm>
            <a:off x="457201" y="509142"/>
            <a:ext cx="7848600" cy="553998"/>
          </a:xfrm>
        </p:spPr>
        <p:txBody>
          <a:bodyPr/>
          <a:lstStyle/>
          <a:p>
            <a:r>
              <a:rPr lang="en-AU" dirty="0">
                <a:solidFill>
                  <a:srgbClr val="478278"/>
                </a:solidFill>
              </a:rPr>
              <a:t>Indicator 1: number of events held</a:t>
            </a:r>
            <a:endParaRPr lang="en-US" dirty="0">
              <a:solidFill>
                <a:srgbClr val="478278"/>
              </a:solidFill>
            </a:endParaRPr>
          </a:p>
        </p:txBody>
      </p:sp>
      <p:sp>
        <p:nvSpPr>
          <p:cNvPr id="3" name="Text Placeholder 2">
            <a:extLst>
              <a:ext uri="{FF2B5EF4-FFF2-40B4-BE49-F238E27FC236}">
                <a16:creationId xmlns:a16="http://schemas.microsoft.com/office/drawing/2014/main" id="{9506383D-EEC7-454F-9C4C-478F1D0F5C23}"/>
              </a:ext>
            </a:extLst>
          </p:cNvPr>
          <p:cNvSpPr>
            <a:spLocks noGrp="1"/>
          </p:cNvSpPr>
          <p:nvPr>
            <p:ph type="body" idx="1"/>
          </p:nvPr>
        </p:nvSpPr>
        <p:spPr>
          <a:xfrm>
            <a:off x="457201" y="1495147"/>
            <a:ext cx="3388658" cy="369332"/>
          </a:xfrm>
        </p:spPr>
        <p:txBody>
          <a:bodyPr/>
          <a:lstStyle/>
          <a:p>
            <a:pPr marL="0" indent="0" algn="ctr">
              <a:buNone/>
            </a:pPr>
            <a:r>
              <a:rPr lang="en-AU" sz="2400" b="1" dirty="0">
                <a:solidFill>
                  <a:srgbClr val="C00000"/>
                </a:solidFill>
              </a:rPr>
              <a:t>Challenge:</a:t>
            </a:r>
          </a:p>
        </p:txBody>
      </p:sp>
      <p:sp>
        <p:nvSpPr>
          <p:cNvPr id="4" name="Text Placeholder 2">
            <a:extLst>
              <a:ext uri="{FF2B5EF4-FFF2-40B4-BE49-F238E27FC236}">
                <a16:creationId xmlns:a16="http://schemas.microsoft.com/office/drawing/2014/main" id="{EE3C6164-35F4-A74F-952B-3887D16B797C}"/>
              </a:ext>
            </a:extLst>
          </p:cNvPr>
          <p:cNvSpPr txBox="1">
            <a:spLocks/>
          </p:cNvSpPr>
          <p:nvPr/>
        </p:nvSpPr>
        <p:spPr>
          <a:xfrm>
            <a:off x="4447000" y="1495147"/>
            <a:ext cx="3868270" cy="369332"/>
          </a:xfrm>
          <a:prstGeom prst="rect">
            <a:avLst/>
          </a:prstGeom>
        </p:spPr>
        <p:txBody>
          <a:bodyPr wrap="square" lIns="0" tIns="0" rIns="0" bIns="0">
            <a:spAutoFit/>
          </a:bodyPr>
          <a:lstStyle>
            <a:lvl1pPr marL="457200" indent="-457200">
              <a:buClr>
                <a:srgbClr val="0F7481"/>
              </a:buClr>
              <a:buFont typeface="Arial"/>
              <a:buChar char="•"/>
              <a:defRPr sz="2800" b="0" i="0">
                <a:solidFill>
                  <a:srgbClr val="1E1C11"/>
                </a:solidFill>
                <a:latin typeface="+mn-lt"/>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lgn="ctr" defTabSz="914400">
              <a:buNone/>
            </a:pPr>
            <a:r>
              <a:rPr lang="en-AU" sz="2400" b="1" kern="0" dirty="0">
                <a:solidFill>
                  <a:srgbClr val="478278"/>
                </a:solidFill>
              </a:rPr>
              <a:t>Solution:</a:t>
            </a:r>
          </a:p>
        </p:txBody>
      </p:sp>
      <p:graphicFrame>
        <p:nvGraphicFramePr>
          <p:cNvPr id="5" name="Table 4">
            <a:extLst>
              <a:ext uri="{FF2B5EF4-FFF2-40B4-BE49-F238E27FC236}">
                <a16:creationId xmlns:a16="http://schemas.microsoft.com/office/drawing/2014/main" id="{AE7D415D-BD6B-8C4C-A3D2-709F14858AD8}"/>
              </a:ext>
            </a:extLst>
          </p:cNvPr>
          <p:cNvGraphicFramePr>
            <a:graphicFrameLocks noGrp="1"/>
          </p:cNvGraphicFramePr>
          <p:nvPr>
            <p:extLst>
              <p:ext uri="{D42A27DB-BD31-4B8C-83A1-F6EECF244321}">
                <p14:modId xmlns:p14="http://schemas.microsoft.com/office/powerpoint/2010/main" val="1788384104"/>
              </p:ext>
            </p:extLst>
          </p:nvPr>
        </p:nvGraphicFramePr>
        <p:xfrm>
          <a:off x="4645742" y="2005944"/>
          <a:ext cx="4262284" cy="3473573"/>
        </p:xfrm>
        <a:graphic>
          <a:graphicData uri="http://schemas.openxmlformats.org/drawingml/2006/table">
            <a:tbl>
              <a:tblPr bandRow="1">
                <a:tableStyleId>{35758FB7-9AC5-4552-8A53-C91805E547FA}</a:tableStyleId>
              </a:tblPr>
              <a:tblGrid>
                <a:gridCol w="4262284">
                  <a:extLst>
                    <a:ext uri="{9D8B030D-6E8A-4147-A177-3AD203B41FA5}">
                      <a16:colId xmlns:a16="http://schemas.microsoft.com/office/drawing/2014/main" val="3909949381"/>
                    </a:ext>
                  </a:extLst>
                </a:gridCol>
              </a:tblGrid>
              <a:tr h="1858133">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AU" sz="2000" kern="0" dirty="0"/>
                        <a:t>Held=hosted by </a:t>
                      </a:r>
                    </a:p>
                    <a:p>
                      <a:pPr marL="0" marR="0" lvl="0" indent="0" defTabSz="914400" eaLnBrk="1" fontAlgn="auto" latinLnBrk="0" hangingPunct="1">
                        <a:lnSpc>
                          <a:spcPct val="100000"/>
                        </a:lnSpc>
                        <a:spcBef>
                          <a:spcPts val="0"/>
                        </a:spcBef>
                        <a:spcAft>
                          <a:spcPts val="0"/>
                        </a:spcAft>
                        <a:buClrTx/>
                        <a:buSzTx/>
                        <a:buFontTx/>
                        <a:buNone/>
                        <a:tabLst/>
                        <a:defRPr/>
                      </a:pPr>
                      <a:endParaRPr lang="en-AU" sz="2000" kern="0" dirty="0"/>
                    </a:p>
                    <a:p>
                      <a:pPr marL="0" marR="0" lvl="0" indent="0" defTabSz="914400" eaLnBrk="1" fontAlgn="auto" latinLnBrk="0" hangingPunct="1">
                        <a:lnSpc>
                          <a:spcPct val="100000"/>
                        </a:lnSpc>
                        <a:spcBef>
                          <a:spcPts val="0"/>
                        </a:spcBef>
                        <a:spcAft>
                          <a:spcPts val="0"/>
                        </a:spcAft>
                        <a:buClrTx/>
                        <a:buSzTx/>
                        <a:buFontTx/>
                        <a:buNone/>
                        <a:tabLst/>
                        <a:defRPr/>
                      </a:pPr>
                      <a:r>
                        <a:rPr lang="en-AU" sz="2000" kern="0" dirty="0"/>
                        <a:t>Do not include an event organised by another organisation where you had a stall</a:t>
                      </a:r>
                      <a:endParaRPr lang="en-US" sz="2000" dirty="0"/>
                    </a:p>
                  </a:txBody>
                  <a:tcPr/>
                </a:tc>
                <a:extLst>
                  <a:ext uri="{0D108BD9-81ED-4DB2-BD59-A6C34878D82A}">
                    <a16:rowId xmlns:a16="http://schemas.microsoft.com/office/drawing/2014/main" val="1127186163"/>
                  </a:ext>
                </a:extLst>
              </a:tr>
              <a:tr h="1538446">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AU" sz="2000" kern="0" dirty="0"/>
                        <a:t>Event=large event  </a:t>
                      </a:r>
                    </a:p>
                    <a:p>
                      <a:pPr marL="0" marR="0" lvl="0" indent="0" defTabSz="914400" eaLnBrk="1" fontAlgn="auto" latinLnBrk="0" hangingPunct="1">
                        <a:lnSpc>
                          <a:spcPct val="100000"/>
                        </a:lnSpc>
                        <a:spcBef>
                          <a:spcPts val="0"/>
                        </a:spcBef>
                        <a:spcAft>
                          <a:spcPts val="0"/>
                        </a:spcAft>
                        <a:buClrTx/>
                        <a:buSzTx/>
                        <a:buFontTx/>
                        <a:buNone/>
                        <a:tabLst/>
                        <a:defRPr/>
                      </a:pPr>
                      <a:endParaRPr lang="en-AU" sz="2000" kern="0" dirty="0"/>
                    </a:p>
                    <a:p>
                      <a:pPr marL="0" marR="0" lvl="0" indent="0" defTabSz="914400" eaLnBrk="1" fontAlgn="auto" latinLnBrk="0" hangingPunct="1">
                        <a:lnSpc>
                          <a:spcPct val="100000"/>
                        </a:lnSpc>
                        <a:spcBef>
                          <a:spcPts val="0"/>
                        </a:spcBef>
                        <a:spcAft>
                          <a:spcPts val="0"/>
                        </a:spcAft>
                        <a:buClrTx/>
                        <a:buSzTx/>
                        <a:buFontTx/>
                        <a:buNone/>
                        <a:tabLst/>
                        <a:defRPr/>
                      </a:pPr>
                      <a:r>
                        <a:rPr lang="en-AU" sz="2000" kern="0" dirty="0"/>
                        <a:t>e.g. big footie games or NAIDOC week events etc </a:t>
                      </a:r>
                    </a:p>
                    <a:p>
                      <a:endParaRPr lang="en-US" sz="2000" dirty="0"/>
                    </a:p>
                  </a:txBody>
                  <a:tcPr/>
                </a:tc>
                <a:extLst>
                  <a:ext uri="{0D108BD9-81ED-4DB2-BD59-A6C34878D82A}">
                    <a16:rowId xmlns:a16="http://schemas.microsoft.com/office/drawing/2014/main" val="4165183045"/>
                  </a:ext>
                </a:extLst>
              </a:tr>
            </a:tbl>
          </a:graphicData>
        </a:graphic>
      </p:graphicFrame>
      <p:graphicFrame>
        <p:nvGraphicFramePr>
          <p:cNvPr id="6" name="Table 5">
            <a:extLst>
              <a:ext uri="{FF2B5EF4-FFF2-40B4-BE49-F238E27FC236}">
                <a16:creationId xmlns:a16="http://schemas.microsoft.com/office/drawing/2014/main" id="{CF37D70F-0AE6-294A-9E0C-E55B0634FF10}"/>
              </a:ext>
            </a:extLst>
          </p:cNvPr>
          <p:cNvGraphicFramePr>
            <a:graphicFrameLocks noGrp="1"/>
          </p:cNvGraphicFramePr>
          <p:nvPr>
            <p:extLst>
              <p:ext uri="{D42A27DB-BD31-4B8C-83A1-F6EECF244321}">
                <p14:modId xmlns:p14="http://schemas.microsoft.com/office/powerpoint/2010/main" val="255354096"/>
              </p:ext>
            </p:extLst>
          </p:nvPr>
        </p:nvGraphicFramePr>
        <p:xfrm>
          <a:off x="457201" y="2005944"/>
          <a:ext cx="3657598" cy="2799412"/>
        </p:xfrm>
        <a:graphic>
          <a:graphicData uri="http://schemas.openxmlformats.org/drawingml/2006/table">
            <a:tbl>
              <a:tblPr bandRow="1">
                <a:tableStyleId>{284E427A-3D55-4303-BF80-6455036E1DE7}</a:tableStyleId>
              </a:tblPr>
              <a:tblGrid>
                <a:gridCol w="3657598">
                  <a:extLst>
                    <a:ext uri="{9D8B030D-6E8A-4147-A177-3AD203B41FA5}">
                      <a16:colId xmlns:a16="http://schemas.microsoft.com/office/drawing/2014/main" val="1560394205"/>
                    </a:ext>
                  </a:extLst>
                </a:gridCol>
              </a:tblGrid>
              <a:tr h="983877">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AU" sz="2000" dirty="0"/>
                        <a:t>Definition of ‘held’ – is it events the teams were responsible for, or does it include  ones they participated in?</a:t>
                      </a:r>
                    </a:p>
                  </a:txBody>
                  <a:tcPr/>
                </a:tc>
                <a:extLst>
                  <a:ext uri="{0D108BD9-81ED-4DB2-BD59-A6C34878D82A}">
                    <a16:rowId xmlns:a16="http://schemas.microsoft.com/office/drawing/2014/main" val="893434105"/>
                  </a:ext>
                </a:extLst>
              </a:tr>
              <a:tr h="1183972">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AU" sz="2000" dirty="0"/>
                        <a:t>What is an event? Does it include School activities etc</a:t>
                      </a:r>
                      <a:r>
                        <a:rPr lang="en-US" sz="2000" dirty="0"/>
                        <a:t>?</a:t>
                      </a:r>
                    </a:p>
                  </a:txBody>
                  <a:tcPr/>
                </a:tc>
                <a:extLst>
                  <a:ext uri="{0D108BD9-81ED-4DB2-BD59-A6C34878D82A}">
                    <a16:rowId xmlns:a16="http://schemas.microsoft.com/office/drawing/2014/main" val="901520450"/>
                  </a:ext>
                </a:extLst>
              </a:tr>
            </a:tbl>
          </a:graphicData>
        </a:graphic>
      </p:graphicFrame>
      <p:pic>
        <p:nvPicPr>
          <p:cNvPr id="7" name="Audio 6">
            <a:hlinkClick r:id="" action="ppaction://media"/>
            <a:extLst>
              <a:ext uri="{FF2B5EF4-FFF2-40B4-BE49-F238E27FC236}">
                <a16:creationId xmlns:a16="http://schemas.microsoft.com/office/drawing/2014/main" id="{D7C9E910-01FB-8543-AE2F-12AC75BA970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745799396"/>
      </p:ext>
    </p:extLst>
  </p:cSld>
  <p:clrMapOvr>
    <a:masterClrMapping/>
  </p:clrMapOvr>
  <mc:AlternateContent xmlns:mc="http://schemas.openxmlformats.org/markup-compatibility/2006" xmlns:p14="http://schemas.microsoft.com/office/powerpoint/2010/main">
    <mc:Choice Requires="p14">
      <p:transition spd="slow" p14:dur="2000" advTm="66325"/>
    </mc:Choice>
    <mc:Fallback xmlns="">
      <p:transition spd="slow" advTm="66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000" fill="hold"/>
                                        <p:tgtEl>
                                          <p:spTgt spid="6"/>
                                        </p:tgtEl>
                                        <p:attrNameLst>
                                          <p:attrName>ppt_x</p:attrName>
                                        </p:attrNameLst>
                                      </p:cBhvr>
                                      <p:tavLst>
                                        <p:tav tm="0">
                                          <p:val>
                                            <p:strVal val="#ppt_x"/>
                                          </p:val>
                                        </p:tav>
                                        <p:tav tm="100000">
                                          <p:val>
                                            <p:strVal val="#ppt_x"/>
                                          </p:val>
                                        </p:tav>
                                      </p:tavLst>
                                    </p:anim>
                                    <p:anim calcmode="lin" valueType="num">
                                      <p:cBhvr additive="base">
                                        <p:cTn id="12"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2000" fill="hold"/>
                                        <p:tgtEl>
                                          <p:spTgt spid="5"/>
                                        </p:tgtEl>
                                        <p:attrNameLst>
                                          <p:attrName>ppt_x</p:attrName>
                                        </p:attrNameLst>
                                      </p:cBhvr>
                                      <p:tavLst>
                                        <p:tav tm="0">
                                          <p:val>
                                            <p:strVal val="1+#ppt_w/2"/>
                                          </p:val>
                                        </p:tav>
                                        <p:tav tm="100000">
                                          <p:val>
                                            <p:strVal val="#ppt_x"/>
                                          </p:val>
                                        </p:tav>
                                      </p:tavLst>
                                    </p:anim>
                                    <p:anim calcmode="lin" valueType="num">
                                      <p:cBhvr additive="base">
                                        <p:cTn id="18"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7A76F-C615-ED4D-8809-36C1EEB89CD7}"/>
              </a:ext>
            </a:extLst>
          </p:cNvPr>
          <p:cNvSpPr>
            <a:spLocks noGrp="1"/>
          </p:cNvSpPr>
          <p:nvPr>
            <p:ph type="title"/>
          </p:nvPr>
        </p:nvSpPr>
        <p:spPr>
          <a:xfrm>
            <a:off x="0" y="444665"/>
            <a:ext cx="7848600" cy="984885"/>
          </a:xfrm>
        </p:spPr>
        <p:txBody>
          <a:bodyPr/>
          <a:lstStyle/>
          <a:p>
            <a:pPr algn="ctr"/>
            <a:r>
              <a:rPr lang="en-AU" sz="3200" dirty="0">
                <a:solidFill>
                  <a:srgbClr val="478278"/>
                </a:solidFill>
              </a:rPr>
              <a:t>Indicator 3: number of written referrals to </a:t>
            </a:r>
            <a:r>
              <a:rPr lang="en-AU" sz="3200" dirty="0" err="1">
                <a:solidFill>
                  <a:srgbClr val="478278"/>
                </a:solidFill>
              </a:rPr>
              <a:t>Quitline</a:t>
            </a:r>
            <a:r>
              <a:rPr lang="en-AU" sz="3200" dirty="0">
                <a:solidFill>
                  <a:srgbClr val="478278"/>
                </a:solidFill>
              </a:rPr>
              <a:t> </a:t>
            </a:r>
            <a:endParaRPr lang="en-US" sz="3200" dirty="0">
              <a:solidFill>
                <a:srgbClr val="478278"/>
              </a:solidFill>
            </a:endParaRPr>
          </a:p>
        </p:txBody>
      </p:sp>
      <p:sp>
        <p:nvSpPr>
          <p:cNvPr id="3" name="Text Placeholder 2">
            <a:extLst>
              <a:ext uri="{FF2B5EF4-FFF2-40B4-BE49-F238E27FC236}">
                <a16:creationId xmlns:a16="http://schemas.microsoft.com/office/drawing/2014/main" id="{A0D0BFBC-F439-9A4F-9BAA-2CBBEAAE737A}"/>
              </a:ext>
            </a:extLst>
          </p:cNvPr>
          <p:cNvSpPr>
            <a:spLocks noGrp="1"/>
          </p:cNvSpPr>
          <p:nvPr>
            <p:ph type="body" idx="1"/>
          </p:nvPr>
        </p:nvSpPr>
        <p:spPr>
          <a:xfrm>
            <a:off x="613795" y="1696529"/>
            <a:ext cx="3173504" cy="369332"/>
          </a:xfrm>
        </p:spPr>
        <p:txBody>
          <a:bodyPr/>
          <a:lstStyle/>
          <a:p>
            <a:pPr marL="0" indent="0" algn="ctr">
              <a:buNone/>
            </a:pPr>
            <a:r>
              <a:rPr lang="en-AU" sz="2400" b="1" dirty="0">
                <a:solidFill>
                  <a:srgbClr val="C00000"/>
                </a:solidFill>
              </a:rPr>
              <a:t>Challenge: </a:t>
            </a:r>
          </a:p>
        </p:txBody>
      </p:sp>
      <p:sp>
        <p:nvSpPr>
          <p:cNvPr id="4" name="TextBox 3">
            <a:extLst>
              <a:ext uri="{FF2B5EF4-FFF2-40B4-BE49-F238E27FC236}">
                <a16:creationId xmlns:a16="http://schemas.microsoft.com/office/drawing/2014/main" id="{82D5A913-F3E6-6F48-BB04-C2424A57F2B9}"/>
              </a:ext>
            </a:extLst>
          </p:cNvPr>
          <p:cNvSpPr txBox="1"/>
          <p:nvPr/>
        </p:nvSpPr>
        <p:spPr>
          <a:xfrm>
            <a:off x="5442155" y="1627518"/>
            <a:ext cx="2716307" cy="461665"/>
          </a:xfrm>
          <a:prstGeom prst="rect">
            <a:avLst/>
          </a:prstGeom>
          <a:noFill/>
        </p:spPr>
        <p:txBody>
          <a:bodyPr wrap="square" rtlCol="0">
            <a:spAutoFit/>
          </a:bodyPr>
          <a:lstStyle/>
          <a:p>
            <a:pPr algn="ctr"/>
            <a:r>
              <a:rPr lang="en-AU" sz="2400" b="1" dirty="0">
                <a:solidFill>
                  <a:srgbClr val="478278"/>
                </a:solidFill>
              </a:rPr>
              <a:t>Solution: </a:t>
            </a:r>
          </a:p>
        </p:txBody>
      </p:sp>
      <p:graphicFrame>
        <p:nvGraphicFramePr>
          <p:cNvPr id="5" name="Table 4">
            <a:extLst>
              <a:ext uri="{FF2B5EF4-FFF2-40B4-BE49-F238E27FC236}">
                <a16:creationId xmlns:a16="http://schemas.microsoft.com/office/drawing/2014/main" id="{E6564317-FC8B-4A44-8130-07E6A50CE1B1}"/>
              </a:ext>
            </a:extLst>
          </p:cNvPr>
          <p:cNvGraphicFramePr>
            <a:graphicFrameLocks noGrp="1"/>
          </p:cNvGraphicFramePr>
          <p:nvPr>
            <p:extLst>
              <p:ext uri="{D42A27DB-BD31-4B8C-83A1-F6EECF244321}">
                <p14:modId xmlns:p14="http://schemas.microsoft.com/office/powerpoint/2010/main" val="186561920"/>
              </p:ext>
            </p:extLst>
          </p:nvPr>
        </p:nvGraphicFramePr>
        <p:xfrm>
          <a:off x="4940711" y="2287151"/>
          <a:ext cx="3638514" cy="3064547"/>
        </p:xfrm>
        <a:graphic>
          <a:graphicData uri="http://schemas.openxmlformats.org/drawingml/2006/table">
            <a:tbl>
              <a:tblPr bandRow="1">
                <a:tableStyleId>{35758FB7-9AC5-4552-8A53-C91805E547FA}</a:tableStyleId>
              </a:tblPr>
              <a:tblGrid>
                <a:gridCol w="3638514">
                  <a:extLst>
                    <a:ext uri="{9D8B030D-6E8A-4147-A177-3AD203B41FA5}">
                      <a16:colId xmlns:a16="http://schemas.microsoft.com/office/drawing/2014/main" val="3909949381"/>
                    </a:ext>
                  </a:extLst>
                </a:gridCol>
              </a:tblGrid>
              <a:tr h="839507">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AU" sz="2000" dirty="0"/>
                        <a:t>Tally the number of referrals made by the team. </a:t>
                      </a:r>
                      <a:endParaRPr lang="en-US" sz="2000" dirty="0"/>
                    </a:p>
                  </a:txBody>
                  <a:tcPr/>
                </a:tc>
                <a:extLst>
                  <a:ext uri="{0D108BD9-81ED-4DB2-BD59-A6C34878D82A}">
                    <a16:rowId xmlns:a16="http://schemas.microsoft.com/office/drawing/2014/main" val="1127186163"/>
                  </a:ext>
                </a:extLst>
              </a:tr>
              <a:tr h="1393230">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AU" sz="2000" dirty="0"/>
                        <a:t>CIRCA does not expect to see this number increase. In fact it will hopefully decrease as teams encourage other organisations/clinical teams to refer to </a:t>
                      </a:r>
                      <a:r>
                        <a:rPr lang="en-AU" sz="2000" dirty="0" err="1"/>
                        <a:t>Quitline</a:t>
                      </a:r>
                      <a:r>
                        <a:rPr lang="en-AU" sz="2000" dirty="0"/>
                        <a:t>. </a:t>
                      </a:r>
                      <a:endParaRPr lang="en-US" sz="2000" dirty="0"/>
                    </a:p>
                    <a:p>
                      <a:pPr marL="0" marR="0" lvl="0" indent="0" defTabSz="914400" eaLnBrk="1" fontAlgn="auto" latinLnBrk="0" hangingPunct="1">
                        <a:lnSpc>
                          <a:spcPct val="100000"/>
                        </a:lnSpc>
                        <a:spcBef>
                          <a:spcPts val="0"/>
                        </a:spcBef>
                        <a:spcAft>
                          <a:spcPts val="0"/>
                        </a:spcAft>
                        <a:buClrTx/>
                        <a:buSzTx/>
                        <a:buFontTx/>
                        <a:buNone/>
                        <a:tabLst/>
                        <a:defRPr/>
                      </a:pPr>
                      <a:endParaRPr lang="en-US" sz="2000" dirty="0"/>
                    </a:p>
                  </a:txBody>
                  <a:tcPr/>
                </a:tc>
                <a:extLst>
                  <a:ext uri="{0D108BD9-81ED-4DB2-BD59-A6C34878D82A}">
                    <a16:rowId xmlns:a16="http://schemas.microsoft.com/office/drawing/2014/main" val="657666586"/>
                  </a:ext>
                </a:extLst>
              </a:tr>
            </a:tbl>
          </a:graphicData>
        </a:graphic>
      </p:graphicFrame>
      <p:graphicFrame>
        <p:nvGraphicFramePr>
          <p:cNvPr id="6" name="Table 5">
            <a:extLst>
              <a:ext uri="{FF2B5EF4-FFF2-40B4-BE49-F238E27FC236}">
                <a16:creationId xmlns:a16="http://schemas.microsoft.com/office/drawing/2014/main" id="{C450856B-43D3-194A-B903-98D108CEC83A}"/>
              </a:ext>
            </a:extLst>
          </p:cNvPr>
          <p:cNvGraphicFramePr>
            <a:graphicFrameLocks noGrp="1"/>
          </p:cNvGraphicFramePr>
          <p:nvPr>
            <p:extLst>
              <p:ext uri="{D42A27DB-BD31-4B8C-83A1-F6EECF244321}">
                <p14:modId xmlns:p14="http://schemas.microsoft.com/office/powerpoint/2010/main" val="478188918"/>
              </p:ext>
            </p:extLst>
          </p:nvPr>
        </p:nvGraphicFramePr>
        <p:xfrm>
          <a:off x="363074" y="2287151"/>
          <a:ext cx="3707482" cy="2004630"/>
        </p:xfrm>
        <a:graphic>
          <a:graphicData uri="http://schemas.openxmlformats.org/drawingml/2006/table">
            <a:tbl>
              <a:tblPr bandRow="1">
                <a:tableStyleId>{284E427A-3D55-4303-BF80-6455036E1DE7}</a:tableStyleId>
              </a:tblPr>
              <a:tblGrid>
                <a:gridCol w="3707482">
                  <a:extLst>
                    <a:ext uri="{9D8B030D-6E8A-4147-A177-3AD203B41FA5}">
                      <a16:colId xmlns:a16="http://schemas.microsoft.com/office/drawing/2014/main" val="1560394205"/>
                    </a:ext>
                  </a:extLst>
                </a:gridCol>
              </a:tblGrid>
              <a:tr h="2004630">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AU" sz="2000" dirty="0"/>
                        <a:t>Is this referrals made by the team or does it include those referrals made by the wider organisation? </a:t>
                      </a:r>
                    </a:p>
                    <a:p>
                      <a:endParaRPr lang="en-US" dirty="0"/>
                    </a:p>
                  </a:txBody>
                  <a:tcPr/>
                </a:tc>
                <a:extLst>
                  <a:ext uri="{0D108BD9-81ED-4DB2-BD59-A6C34878D82A}">
                    <a16:rowId xmlns:a16="http://schemas.microsoft.com/office/drawing/2014/main" val="893434105"/>
                  </a:ext>
                </a:extLst>
              </a:tr>
            </a:tbl>
          </a:graphicData>
        </a:graphic>
      </p:graphicFrame>
      <p:pic>
        <p:nvPicPr>
          <p:cNvPr id="7" name="Audio 6">
            <a:hlinkClick r:id="" action="ppaction://media"/>
            <a:extLst>
              <a:ext uri="{FF2B5EF4-FFF2-40B4-BE49-F238E27FC236}">
                <a16:creationId xmlns:a16="http://schemas.microsoft.com/office/drawing/2014/main" id="{B4BEE371-3201-D049-B505-802469DD1CF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948641839"/>
      </p:ext>
    </p:extLst>
  </p:cSld>
  <p:clrMapOvr>
    <a:masterClrMapping/>
  </p:clrMapOvr>
  <mc:AlternateContent xmlns:mc="http://schemas.openxmlformats.org/markup-compatibility/2006" xmlns:p14="http://schemas.microsoft.com/office/powerpoint/2010/main">
    <mc:Choice Requires="p14">
      <p:transition spd="slow" p14:dur="2000" advTm="92605"/>
    </mc:Choice>
    <mc:Fallback xmlns="">
      <p:transition spd="slow" advTm="92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2000" fill="hold"/>
                                        <p:tgtEl>
                                          <p:spTgt spid="6"/>
                                        </p:tgtEl>
                                        <p:attrNameLst>
                                          <p:attrName>ppt_x</p:attrName>
                                        </p:attrNameLst>
                                      </p:cBhvr>
                                      <p:tavLst>
                                        <p:tav tm="0">
                                          <p:val>
                                            <p:strVal val="#ppt_x"/>
                                          </p:val>
                                        </p:tav>
                                        <p:tav tm="100000">
                                          <p:val>
                                            <p:strVal val="#ppt_x"/>
                                          </p:val>
                                        </p:tav>
                                      </p:tavLst>
                                    </p:anim>
                                    <p:anim calcmode="lin" valueType="num">
                                      <p:cBhvr additive="base">
                                        <p:cTn id="12"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2000" fill="hold"/>
                                        <p:tgtEl>
                                          <p:spTgt spid="5"/>
                                        </p:tgtEl>
                                        <p:attrNameLst>
                                          <p:attrName>ppt_x</p:attrName>
                                        </p:attrNameLst>
                                      </p:cBhvr>
                                      <p:tavLst>
                                        <p:tav tm="0">
                                          <p:val>
                                            <p:strVal val="1+#ppt_w/2"/>
                                          </p:val>
                                        </p:tav>
                                        <p:tav tm="100000">
                                          <p:val>
                                            <p:strVal val="#ppt_x"/>
                                          </p:val>
                                        </p:tav>
                                      </p:tavLst>
                                    </p:anim>
                                    <p:anim calcmode="lin" valueType="num">
                                      <p:cBhvr additive="base">
                                        <p:cTn id="18"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6EB8C-6702-9642-A835-F168CFF409BA}"/>
              </a:ext>
            </a:extLst>
          </p:cNvPr>
          <p:cNvSpPr>
            <a:spLocks noGrp="1"/>
          </p:cNvSpPr>
          <p:nvPr>
            <p:ph type="title"/>
          </p:nvPr>
        </p:nvSpPr>
        <p:spPr>
          <a:xfrm>
            <a:off x="457201" y="509144"/>
            <a:ext cx="7848600" cy="984885"/>
          </a:xfrm>
        </p:spPr>
        <p:txBody>
          <a:bodyPr/>
          <a:lstStyle/>
          <a:p>
            <a:pPr algn="ctr"/>
            <a:r>
              <a:rPr lang="en-AU" sz="3200" dirty="0">
                <a:solidFill>
                  <a:srgbClr val="478278"/>
                </a:solidFill>
              </a:rPr>
              <a:t>Addition of information around NBPU feedback</a:t>
            </a:r>
            <a:endParaRPr lang="en-US" dirty="0"/>
          </a:p>
        </p:txBody>
      </p:sp>
      <p:graphicFrame>
        <p:nvGraphicFramePr>
          <p:cNvPr id="4" name="Table 3">
            <a:extLst>
              <a:ext uri="{FF2B5EF4-FFF2-40B4-BE49-F238E27FC236}">
                <a16:creationId xmlns:a16="http://schemas.microsoft.com/office/drawing/2014/main" id="{BF5BF11A-9F01-0F45-987C-54190CE81399}"/>
              </a:ext>
            </a:extLst>
          </p:cNvPr>
          <p:cNvGraphicFramePr>
            <a:graphicFrameLocks noGrp="1"/>
          </p:cNvGraphicFramePr>
          <p:nvPr>
            <p:extLst>
              <p:ext uri="{D42A27DB-BD31-4B8C-83A1-F6EECF244321}">
                <p14:modId xmlns:p14="http://schemas.microsoft.com/office/powerpoint/2010/main" val="3709345280"/>
              </p:ext>
            </p:extLst>
          </p:nvPr>
        </p:nvGraphicFramePr>
        <p:xfrm>
          <a:off x="4766193" y="2517951"/>
          <a:ext cx="4141833" cy="2966720"/>
        </p:xfrm>
        <a:graphic>
          <a:graphicData uri="http://schemas.openxmlformats.org/drawingml/2006/table">
            <a:tbl>
              <a:tblPr bandRow="1">
                <a:tableStyleId>{35758FB7-9AC5-4552-8A53-C91805E547FA}</a:tableStyleId>
              </a:tblPr>
              <a:tblGrid>
                <a:gridCol w="4141833">
                  <a:extLst>
                    <a:ext uri="{9D8B030D-6E8A-4147-A177-3AD203B41FA5}">
                      <a16:colId xmlns:a16="http://schemas.microsoft.com/office/drawing/2014/main" val="3909949381"/>
                    </a:ext>
                  </a:extLst>
                </a:gridCol>
              </a:tblGrid>
              <a:tr h="741680">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dirty="0"/>
                        <a:t>Three new fields added  to the end of the report to capture:</a:t>
                      </a:r>
                    </a:p>
                  </a:txBody>
                  <a:tcPr/>
                </a:tc>
                <a:extLst>
                  <a:ext uri="{0D108BD9-81ED-4DB2-BD59-A6C34878D82A}">
                    <a16:rowId xmlns:a16="http://schemas.microsoft.com/office/drawing/2014/main" val="1127186163"/>
                  </a:ext>
                </a:extLst>
              </a:tr>
              <a:tr h="741680">
                <a:tc>
                  <a:txBody>
                    <a:bodyPr/>
                    <a:lstStyle/>
                    <a:p>
                      <a:pPr marL="342900" marR="0" lvl="0" indent="-342900" defTabSz="914400" eaLnBrk="1" fontAlgn="auto" latinLnBrk="0" hangingPunct="1">
                        <a:lnSpc>
                          <a:spcPct val="100000"/>
                        </a:lnSpc>
                        <a:spcBef>
                          <a:spcPts val="0"/>
                        </a:spcBef>
                        <a:spcAft>
                          <a:spcPts val="0"/>
                        </a:spcAft>
                        <a:buClrTx/>
                        <a:buSzTx/>
                        <a:buFont typeface="Wingdings" pitchFamily="2" charset="2"/>
                        <a:buChar char="q"/>
                        <a:tabLst/>
                        <a:defRPr/>
                      </a:pPr>
                      <a:r>
                        <a:rPr lang="en-US" sz="2000" dirty="0"/>
                        <a:t>Date received by NBPU</a:t>
                      </a:r>
                    </a:p>
                  </a:txBody>
                  <a:tcPr/>
                </a:tc>
                <a:extLst>
                  <a:ext uri="{0D108BD9-81ED-4DB2-BD59-A6C34878D82A}">
                    <a16:rowId xmlns:a16="http://schemas.microsoft.com/office/drawing/2014/main" val="2564380440"/>
                  </a:ext>
                </a:extLst>
              </a:tr>
              <a:tr h="741680">
                <a:tc>
                  <a:txBody>
                    <a:bodyPr/>
                    <a:lstStyle/>
                    <a:p>
                      <a:pPr marL="342900" indent="-342900">
                        <a:buFont typeface="Wingdings" pitchFamily="2" charset="2"/>
                        <a:buChar char="q"/>
                      </a:pPr>
                      <a:r>
                        <a:rPr lang="en-US" sz="2000" dirty="0"/>
                        <a:t>Name of receiving Project Officer</a:t>
                      </a:r>
                    </a:p>
                  </a:txBody>
                  <a:tcPr/>
                </a:tc>
                <a:extLst>
                  <a:ext uri="{0D108BD9-81ED-4DB2-BD59-A6C34878D82A}">
                    <a16:rowId xmlns:a16="http://schemas.microsoft.com/office/drawing/2014/main" val="1150573300"/>
                  </a:ext>
                </a:extLst>
              </a:tr>
              <a:tr h="741680">
                <a:tc>
                  <a:txBody>
                    <a:bodyPr/>
                    <a:lstStyle/>
                    <a:p>
                      <a:pPr marL="342900" indent="-342900">
                        <a:buFont typeface="Wingdings" pitchFamily="2" charset="2"/>
                        <a:buChar char="q"/>
                      </a:pPr>
                      <a:r>
                        <a:rPr lang="en-US" sz="2000" dirty="0"/>
                        <a:t>Date returned to TIS team</a:t>
                      </a:r>
                    </a:p>
                  </a:txBody>
                  <a:tcPr/>
                </a:tc>
                <a:extLst>
                  <a:ext uri="{0D108BD9-81ED-4DB2-BD59-A6C34878D82A}">
                    <a16:rowId xmlns:a16="http://schemas.microsoft.com/office/drawing/2014/main" val="3760004582"/>
                  </a:ext>
                </a:extLst>
              </a:tr>
            </a:tbl>
          </a:graphicData>
        </a:graphic>
      </p:graphicFrame>
      <p:graphicFrame>
        <p:nvGraphicFramePr>
          <p:cNvPr id="5" name="Table 4">
            <a:extLst>
              <a:ext uri="{FF2B5EF4-FFF2-40B4-BE49-F238E27FC236}">
                <a16:creationId xmlns:a16="http://schemas.microsoft.com/office/drawing/2014/main" id="{618E97E3-92D6-204D-8B4F-BC6072A10C09}"/>
              </a:ext>
            </a:extLst>
          </p:cNvPr>
          <p:cNvGraphicFramePr>
            <a:graphicFrameLocks noGrp="1"/>
          </p:cNvGraphicFramePr>
          <p:nvPr>
            <p:extLst>
              <p:ext uri="{D42A27DB-BD31-4B8C-83A1-F6EECF244321}">
                <p14:modId xmlns:p14="http://schemas.microsoft.com/office/powerpoint/2010/main" val="1691838417"/>
              </p:ext>
            </p:extLst>
          </p:nvPr>
        </p:nvGraphicFramePr>
        <p:xfrm>
          <a:off x="438920" y="2490466"/>
          <a:ext cx="3380912" cy="2096282"/>
        </p:xfrm>
        <a:graphic>
          <a:graphicData uri="http://schemas.openxmlformats.org/drawingml/2006/table">
            <a:tbl>
              <a:tblPr bandRow="1">
                <a:tableStyleId>{284E427A-3D55-4303-BF80-6455036E1DE7}</a:tableStyleId>
              </a:tblPr>
              <a:tblGrid>
                <a:gridCol w="3380912">
                  <a:extLst>
                    <a:ext uri="{9D8B030D-6E8A-4147-A177-3AD203B41FA5}">
                      <a16:colId xmlns:a16="http://schemas.microsoft.com/office/drawing/2014/main" val="1560394205"/>
                    </a:ext>
                  </a:extLst>
                </a:gridCol>
              </a:tblGrid>
              <a:tr h="2096282">
                <a:tc>
                  <a:txBody>
                    <a:bodyPr/>
                    <a:lstStyle/>
                    <a:p>
                      <a:r>
                        <a:rPr lang="en-US" sz="2000" dirty="0"/>
                        <a:t>It is not always clear to the FAMs whether or not teams have sought NBPU advice before submitting their performance report</a:t>
                      </a:r>
                    </a:p>
                  </a:txBody>
                  <a:tcPr/>
                </a:tc>
                <a:extLst>
                  <a:ext uri="{0D108BD9-81ED-4DB2-BD59-A6C34878D82A}">
                    <a16:rowId xmlns:a16="http://schemas.microsoft.com/office/drawing/2014/main" val="893434105"/>
                  </a:ext>
                </a:extLst>
              </a:tr>
            </a:tbl>
          </a:graphicData>
        </a:graphic>
      </p:graphicFrame>
      <p:sp>
        <p:nvSpPr>
          <p:cNvPr id="6" name="Rectangle 5">
            <a:extLst>
              <a:ext uri="{FF2B5EF4-FFF2-40B4-BE49-F238E27FC236}">
                <a16:creationId xmlns:a16="http://schemas.microsoft.com/office/drawing/2014/main" id="{2354892F-DF2A-E94E-BA42-5A61DD3201EE}"/>
              </a:ext>
            </a:extLst>
          </p:cNvPr>
          <p:cNvSpPr/>
          <p:nvPr/>
        </p:nvSpPr>
        <p:spPr>
          <a:xfrm>
            <a:off x="1102596" y="1940460"/>
            <a:ext cx="1757212" cy="461665"/>
          </a:xfrm>
          <a:prstGeom prst="rect">
            <a:avLst/>
          </a:prstGeom>
        </p:spPr>
        <p:txBody>
          <a:bodyPr wrap="none">
            <a:spAutoFit/>
          </a:bodyPr>
          <a:lstStyle/>
          <a:p>
            <a:pPr algn="ctr"/>
            <a:r>
              <a:rPr lang="en-AU" sz="2400" b="1" dirty="0">
                <a:solidFill>
                  <a:srgbClr val="C00000"/>
                </a:solidFill>
              </a:rPr>
              <a:t>Challenge:</a:t>
            </a:r>
          </a:p>
        </p:txBody>
      </p:sp>
      <p:sp>
        <p:nvSpPr>
          <p:cNvPr id="7" name="Rectangle 6">
            <a:extLst>
              <a:ext uri="{FF2B5EF4-FFF2-40B4-BE49-F238E27FC236}">
                <a16:creationId xmlns:a16="http://schemas.microsoft.com/office/drawing/2014/main" id="{E21E1D51-4845-F24F-AC8B-00D866CFD33B}"/>
              </a:ext>
            </a:extLst>
          </p:cNvPr>
          <p:cNvSpPr/>
          <p:nvPr/>
        </p:nvSpPr>
        <p:spPr>
          <a:xfrm>
            <a:off x="5210606" y="1940459"/>
            <a:ext cx="1515158" cy="461665"/>
          </a:xfrm>
          <a:prstGeom prst="rect">
            <a:avLst/>
          </a:prstGeom>
        </p:spPr>
        <p:txBody>
          <a:bodyPr wrap="none">
            <a:spAutoFit/>
          </a:bodyPr>
          <a:lstStyle/>
          <a:p>
            <a:pPr algn="ctr"/>
            <a:r>
              <a:rPr lang="en-AU" sz="2400" b="1" dirty="0">
                <a:solidFill>
                  <a:srgbClr val="478278"/>
                </a:solidFill>
              </a:rPr>
              <a:t>Solution:</a:t>
            </a:r>
          </a:p>
        </p:txBody>
      </p:sp>
      <p:pic>
        <p:nvPicPr>
          <p:cNvPr id="3" name="Audio 2">
            <a:hlinkClick r:id="" action="ppaction://media"/>
            <a:extLst>
              <a:ext uri="{FF2B5EF4-FFF2-40B4-BE49-F238E27FC236}">
                <a16:creationId xmlns:a16="http://schemas.microsoft.com/office/drawing/2014/main" id="{BD75D078-C739-DA4A-A270-6621E3AC1E6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117262194"/>
      </p:ext>
    </p:extLst>
  </p:cSld>
  <p:clrMapOvr>
    <a:masterClrMapping/>
  </p:clrMapOvr>
  <mc:AlternateContent xmlns:mc="http://schemas.openxmlformats.org/markup-compatibility/2006" xmlns:p14="http://schemas.microsoft.com/office/powerpoint/2010/main">
    <mc:Choice Requires="p14">
      <p:transition spd="slow" p14:dur="2000" advTm="45091"/>
    </mc:Choice>
    <mc:Fallback xmlns="">
      <p:transition spd="slow" advTm="45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2000" fill="hold"/>
                                        <p:tgtEl>
                                          <p:spTgt spid="5"/>
                                        </p:tgtEl>
                                        <p:attrNameLst>
                                          <p:attrName>ppt_x</p:attrName>
                                        </p:attrNameLst>
                                      </p:cBhvr>
                                      <p:tavLst>
                                        <p:tav tm="0">
                                          <p:val>
                                            <p:strVal val="#ppt_x"/>
                                          </p:val>
                                        </p:tav>
                                        <p:tav tm="100000">
                                          <p:val>
                                            <p:strVal val="#ppt_x"/>
                                          </p:val>
                                        </p:tav>
                                      </p:tavLst>
                                    </p:anim>
                                    <p:anim calcmode="lin" valueType="num">
                                      <p:cBhvr additive="base">
                                        <p:cTn id="12"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2000" fill="hold"/>
                                        <p:tgtEl>
                                          <p:spTgt spid="4"/>
                                        </p:tgtEl>
                                        <p:attrNameLst>
                                          <p:attrName>ppt_x</p:attrName>
                                        </p:attrNameLst>
                                      </p:cBhvr>
                                      <p:tavLst>
                                        <p:tav tm="0">
                                          <p:val>
                                            <p:strVal val="1+#ppt_w/2"/>
                                          </p:val>
                                        </p:tav>
                                        <p:tav tm="100000">
                                          <p:val>
                                            <p:strVal val="#ppt_x"/>
                                          </p:val>
                                        </p:tav>
                                      </p:tavLst>
                                    </p:anim>
                                    <p:anim calcmode="lin" valueType="num">
                                      <p:cBhvr additive="base">
                                        <p:cTn id="18" dur="2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9831" y="257562"/>
            <a:ext cx="8406830" cy="1284967"/>
          </a:xfrm>
          <a:prstGeom prst="rect">
            <a:avLst/>
          </a:prstGeom>
        </p:spPr>
        <p:txBody>
          <a:bodyPr wrap="square">
            <a:spAutoFit/>
          </a:bodyPr>
          <a:lstStyle/>
          <a:p>
            <a:r>
              <a:rPr lang="en-US" sz="1350" dirty="0"/>
              <a:t> </a:t>
            </a:r>
          </a:p>
          <a:p>
            <a:pPr>
              <a:spcAft>
                <a:spcPts val="900"/>
              </a:spcAft>
            </a:pPr>
            <a:r>
              <a:rPr lang="en-US" sz="3200" b="1" dirty="0">
                <a:solidFill>
                  <a:srgbClr val="478278"/>
                </a:solidFill>
              </a:rPr>
              <a:t>Demonstrating impact through your Performance Reports….</a:t>
            </a:r>
          </a:p>
        </p:txBody>
      </p:sp>
      <p:pic>
        <p:nvPicPr>
          <p:cNvPr id="5" name="Picture 4" descr="A screenshot of a social media post&#10;&#10;Description automatically generated">
            <a:extLst>
              <a:ext uri="{FF2B5EF4-FFF2-40B4-BE49-F238E27FC236}">
                <a16:creationId xmlns:a16="http://schemas.microsoft.com/office/drawing/2014/main" id="{00B732F6-81D4-42AE-AB30-43EA8061518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65283" y="1766802"/>
            <a:ext cx="4966675" cy="3324396"/>
          </a:xfrm>
          <a:prstGeom prst="rect">
            <a:avLst/>
          </a:prstGeom>
          <a:ln>
            <a:solidFill>
              <a:schemeClr val="tx1"/>
            </a:solidFill>
          </a:ln>
        </p:spPr>
      </p:pic>
      <p:pic>
        <p:nvPicPr>
          <p:cNvPr id="2" name="Audio 1">
            <a:hlinkClick r:id="" action="ppaction://media"/>
            <a:extLst>
              <a:ext uri="{FF2B5EF4-FFF2-40B4-BE49-F238E27FC236}">
                <a16:creationId xmlns:a16="http://schemas.microsoft.com/office/drawing/2014/main" id="{6BA1700F-1FDE-8143-9C7F-7EFFEF5A16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558980500"/>
      </p:ext>
    </p:extLst>
  </p:cSld>
  <p:clrMapOvr>
    <a:masterClrMapping/>
  </p:clrMapOvr>
  <mc:AlternateContent xmlns:mc="http://schemas.openxmlformats.org/markup-compatibility/2006" xmlns:p14="http://schemas.microsoft.com/office/powerpoint/2010/main">
    <mc:Choice Requires="p14">
      <p:transition spd="med" p14:dur="700" advTm="57732">
        <p:fade/>
      </p:transition>
    </mc:Choice>
    <mc:Fallback xmlns="">
      <p:transition spd="med" advTm="577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083" y="1131094"/>
            <a:ext cx="8202268" cy="994172"/>
          </a:xfrm>
        </p:spPr>
        <p:txBody>
          <a:bodyPr>
            <a:normAutofit fontScale="90000"/>
          </a:bodyPr>
          <a:lstStyle/>
          <a:p>
            <a:r>
              <a:rPr lang="en-AU" dirty="0">
                <a:solidFill>
                  <a:srgbClr val="478278"/>
                </a:solidFill>
              </a:rPr>
              <a:t>What is a case study/success story? </a:t>
            </a:r>
            <a:br>
              <a:rPr lang="en-AU" dirty="0"/>
            </a:br>
            <a:endParaRPr lang="en-AU" dirty="0"/>
          </a:p>
        </p:txBody>
      </p:sp>
      <p:sp>
        <p:nvSpPr>
          <p:cNvPr id="3" name="Text Placeholder 2"/>
          <p:cNvSpPr>
            <a:spLocks noGrp="1"/>
          </p:cNvSpPr>
          <p:nvPr>
            <p:ph type="body" idx="1"/>
          </p:nvPr>
        </p:nvSpPr>
        <p:spPr>
          <a:xfrm>
            <a:off x="313083" y="1628179"/>
            <a:ext cx="8202268" cy="3263504"/>
          </a:xfrm>
        </p:spPr>
        <p:txBody>
          <a:bodyPr>
            <a:normAutofit/>
          </a:bodyPr>
          <a:lstStyle/>
          <a:p>
            <a:pPr lvl="1">
              <a:spcAft>
                <a:spcPts val="450"/>
              </a:spcAft>
            </a:pPr>
            <a:r>
              <a:rPr lang="en-AU" dirty="0"/>
              <a:t>A story that shows the impact your activities have against one of the program indicators. The focus could be:</a:t>
            </a:r>
          </a:p>
          <a:p>
            <a:pPr marL="685800" lvl="1" indent="-342900">
              <a:spcAft>
                <a:spcPts val="450"/>
              </a:spcAft>
              <a:buFont typeface="Arial" panose="020B0604020202020204" pitchFamily="34" charset="0"/>
              <a:buChar char="•"/>
            </a:pPr>
            <a:endParaRPr lang="en-AU" dirty="0"/>
          </a:p>
          <a:p>
            <a:pPr marL="685800" lvl="1" indent="-342900">
              <a:spcAft>
                <a:spcPts val="450"/>
              </a:spcAft>
              <a:buFont typeface="Arial" panose="020B0604020202020204" pitchFamily="34" charset="0"/>
              <a:buChar char="•"/>
            </a:pPr>
            <a:endParaRPr lang="en-AU" dirty="0"/>
          </a:p>
          <a:p>
            <a:pPr marL="685800" lvl="1" indent="-342900">
              <a:spcAft>
                <a:spcPts val="450"/>
              </a:spcAft>
              <a:buFont typeface="Arial" panose="020B0604020202020204" pitchFamily="34" charset="0"/>
              <a:buChar char="•"/>
            </a:pPr>
            <a:endParaRPr lang="en-AU" dirty="0"/>
          </a:p>
          <a:p>
            <a:pPr lvl="1">
              <a:spcAft>
                <a:spcPts val="450"/>
              </a:spcAft>
            </a:pPr>
            <a:endParaRPr lang="en-AU" dirty="0"/>
          </a:p>
          <a:p>
            <a:pPr marL="685800" lvl="1" indent="-342900">
              <a:spcAft>
                <a:spcPts val="450"/>
              </a:spcAft>
              <a:buFont typeface="Arial" panose="020B0604020202020204" pitchFamily="34" charset="0"/>
              <a:buChar char="•"/>
            </a:pPr>
            <a:endParaRPr lang="en-AU" dirty="0"/>
          </a:p>
          <a:p>
            <a:pPr marL="685800" lvl="1" indent="-342900">
              <a:spcAft>
                <a:spcPts val="450"/>
              </a:spcAft>
              <a:buFont typeface="Arial" panose="020B0604020202020204" pitchFamily="34" charset="0"/>
              <a:buChar char="•"/>
            </a:pPr>
            <a:endParaRPr lang="en-AU" dirty="0"/>
          </a:p>
          <a:p>
            <a:pPr marL="685800" lvl="1" indent="-342900">
              <a:spcAft>
                <a:spcPts val="450"/>
              </a:spcAft>
              <a:buFont typeface="Arial" panose="020B0604020202020204" pitchFamily="34" charset="0"/>
              <a:buChar char="•"/>
            </a:pPr>
            <a:endParaRPr lang="en-AU" dirty="0"/>
          </a:p>
          <a:p>
            <a:pPr>
              <a:spcAft>
                <a:spcPts val="450"/>
              </a:spcAft>
            </a:pPr>
            <a:endParaRPr lang="en-AU" sz="2100" dirty="0"/>
          </a:p>
        </p:txBody>
      </p:sp>
      <p:pic>
        <p:nvPicPr>
          <p:cNvPr id="8" name="Picture 7" descr="A group of people sitting at a table&#10;&#10;Description automatically generated">
            <a:extLst>
              <a:ext uri="{FF2B5EF4-FFF2-40B4-BE49-F238E27FC236}">
                <a16:creationId xmlns:a16="http://schemas.microsoft.com/office/drawing/2014/main" id="{1153D8F4-2732-4A3D-9F8B-780A6AC5D3E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76807" y="2435509"/>
            <a:ext cx="2432866" cy="116907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 name="Picture 10">
            <a:extLst>
              <a:ext uri="{FF2B5EF4-FFF2-40B4-BE49-F238E27FC236}">
                <a16:creationId xmlns:a16="http://schemas.microsoft.com/office/drawing/2014/main" id="{B4E077C9-19C8-4942-925A-625CF660546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54422" y="2435509"/>
            <a:ext cx="1773112" cy="229651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a:extLst>
              <a:ext uri="{FF2B5EF4-FFF2-40B4-BE49-F238E27FC236}">
                <a16:creationId xmlns:a16="http://schemas.microsoft.com/office/drawing/2014/main" id="{548258A5-AC84-479F-828E-B9990CF32B4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976807" y="3740637"/>
            <a:ext cx="2432866" cy="99417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Audio 3">
            <a:hlinkClick r:id="" action="ppaction://media"/>
            <a:extLst>
              <a:ext uri="{FF2B5EF4-FFF2-40B4-BE49-F238E27FC236}">
                <a16:creationId xmlns:a16="http://schemas.microsoft.com/office/drawing/2014/main" id="{51C721FD-46D8-4D4C-9D60-41FDA7F0EE5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721261597"/>
      </p:ext>
    </p:extLst>
  </p:cSld>
  <p:clrMapOvr>
    <a:masterClrMapping/>
  </p:clrMapOvr>
  <mc:AlternateContent xmlns:mc="http://schemas.openxmlformats.org/markup-compatibility/2006" xmlns:p14="http://schemas.microsoft.com/office/powerpoint/2010/main">
    <mc:Choice Requires="p14">
      <p:transition spd="slow" p14:dur="2000" advTm="71961"/>
    </mc:Choice>
    <mc:Fallback xmlns="">
      <p:transition spd="slow" advTm="71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2000" fill="hold"/>
                                        <p:tgtEl>
                                          <p:spTgt spid="8"/>
                                        </p:tgtEl>
                                        <p:attrNameLst>
                                          <p:attrName>ppt_x</p:attrName>
                                        </p:attrNameLst>
                                      </p:cBhvr>
                                      <p:tavLst>
                                        <p:tav tm="0">
                                          <p:val>
                                            <p:strVal val="#ppt_x"/>
                                          </p:val>
                                        </p:tav>
                                        <p:tav tm="100000">
                                          <p:val>
                                            <p:strVal val="#ppt_x"/>
                                          </p:val>
                                        </p:tav>
                                      </p:tavLst>
                                    </p:anim>
                                    <p:anim calcmode="lin" valueType="num">
                                      <p:cBhvr additive="base">
                                        <p:cTn id="12" dur="2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2000" fill="hold"/>
                                        <p:tgtEl>
                                          <p:spTgt spid="11"/>
                                        </p:tgtEl>
                                        <p:attrNameLst>
                                          <p:attrName>ppt_x</p:attrName>
                                        </p:attrNameLst>
                                      </p:cBhvr>
                                      <p:tavLst>
                                        <p:tav tm="0">
                                          <p:val>
                                            <p:strVal val="1+#ppt_w/2"/>
                                          </p:val>
                                        </p:tav>
                                        <p:tav tm="100000">
                                          <p:val>
                                            <p:strVal val="#ppt_x"/>
                                          </p:val>
                                        </p:tav>
                                      </p:tavLst>
                                    </p:anim>
                                    <p:anim calcmode="lin" valueType="num">
                                      <p:cBhvr additive="base">
                                        <p:cTn id="18" dur="2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2"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2000" fill="hold"/>
                                        <p:tgtEl>
                                          <p:spTgt spid="5"/>
                                        </p:tgtEl>
                                        <p:attrNameLst>
                                          <p:attrName>ppt_x</p:attrName>
                                        </p:attrNameLst>
                                      </p:cBhvr>
                                      <p:tavLst>
                                        <p:tav tm="0">
                                          <p:val>
                                            <p:strVal val="0-#ppt_w/2"/>
                                          </p:val>
                                        </p:tav>
                                        <p:tav tm="100000">
                                          <p:val>
                                            <p:strVal val="#ppt_x"/>
                                          </p:val>
                                        </p:tav>
                                      </p:tavLst>
                                    </p:anim>
                                    <p:anim calcmode="lin" valueType="num">
                                      <p:cBhvr additive="base">
                                        <p:cTn id="24"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182D5-0F1E-444B-AC12-A2476BF141AF}"/>
              </a:ext>
            </a:extLst>
          </p:cNvPr>
          <p:cNvSpPr>
            <a:spLocks noGrp="1"/>
          </p:cNvSpPr>
          <p:nvPr>
            <p:ph type="title"/>
          </p:nvPr>
        </p:nvSpPr>
        <p:spPr>
          <a:xfrm>
            <a:off x="603030" y="1723640"/>
            <a:ext cx="7541260" cy="2769989"/>
          </a:xfrm>
        </p:spPr>
        <p:txBody>
          <a:bodyPr/>
          <a:lstStyle/>
          <a:p>
            <a:pPr algn="ctr"/>
            <a:r>
              <a:rPr lang="en-AU" sz="4500" dirty="0"/>
              <a:t>Performance reports show the impact of your Population Health Promotion activities</a:t>
            </a:r>
          </a:p>
        </p:txBody>
      </p:sp>
      <p:pic>
        <p:nvPicPr>
          <p:cNvPr id="3" name="Audio 2">
            <a:hlinkClick r:id="" action="ppaction://media"/>
            <a:extLst>
              <a:ext uri="{FF2B5EF4-FFF2-40B4-BE49-F238E27FC236}">
                <a16:creationId xmlns:a16="http://schemas.microsoft.com/office/drawing/2014/main" id="{B11E6788-2367-8C48-A8D5-2767EC4EA8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983533284"/>
      </p:ext>
    </p:extLst>
  </p:cSld>
  <p:clrMapOvr>
    <a:masterClrMapping/>
  </p:clrMapOvr>
  <mc:AlternateContent xmlns:mc="http://schemas.openxmlformats.org/markup-compatibility/2006" xmlns:p14="http://schemas.microsoft.com/office/powerpoint/2010/main">
    <mc:Choice Requires="p14">
      <p:transition spd="slow" p14:dur="2000" advTm="11255"/>
    </mc:Choice>
    <mc:Fallback xmlns="">
      <p:transition spd="slow" advTm="11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083" y="1131094"/>
            <a:ext cx="8202268" cy="994172"/>
          </a:xfrm>
        </p:spPr>
        <p:txBody>
          <a:bodyPr>
            <a:normAutofit fontScale="90000"/>
          </a:bodyPr>
          <a:lstStyle/>
          <a:p>
            <a:r>
              <a:rPr lang="en-AU" dirty="0">
                <a:solidFill>
                  <a:srgbClr val="478278"/>
                </a:solidFill>
              </a:rPr>
              <a:t>It should include evidence of impact</a:t>
            </a:r>
            <a:r>
              <a:rPr lang="en-AU" dirty="0"/>
              <a:t>:</a:t>
            </a:r>
            <a:br>
              <a:rPr lang="en-AU" dirty="0"/>
            </a:br>
            <a:endParaRPr lang="en-AU" dirty="0"/>
          </a:p>
        </p:txBody>
      </p:sp>
      <p:sp>
        <p:nvSpPr>
          <p:cNvPr id="3" name="Text Placeholder 2"/>
          <p:cNvSpPr>
            <a:spLocks noGrp="1"/>
          </p:cNvSpPr>
          <p:nvPr>
            <p:ph type="body" idx="1"/>
          </p:nvPr>
        </p:nvSpPr>
        <p:spPr>
          <a:xfrm>
            <a:off x="313083" y="1628179"/>
            <a:ext cx="8202268" cy="3263504"/>
          </a:xfrm>
        </p:spPr>
        <p:txBody>
          <a:bodyPr>
            <a:normAutofit/>
          </a:bodyPr>
          <a:lstStyle/>
          <a:p>
            <a:pPr lvl="1">
              <a:spcAft>
                <a:spcPts val="450"/>
              </a:spcAft>
            </a:pPr>
            <a:endParaRPr lang="en-AU" dirty="0"/>
          </a:p>
          <a:p>
            <a:pPr marL="685800" lvl="1" indent="-342900">
              <a:spcAft>
                <a:spcPts val="450"/>
              </a:spcAft>
              <a:buFont typeface="Arial" panose="020B0604020202020204" pitchFamily="34" charset="0"/>
              <a:buChar char="•"/>
            </a:pPr>
            <a:endParaRPr lang="en-AU" dirty="0"/>
          </a:p>
          <a:p>
            <a:pPr marL="685800" lvl="1" indent="-342900">
              <a:spcAft>
                <a:spcPts val="450"/>
              </a:spcAft>
              <a:buFont typeface="Arial" panose="020B0604020202020204" pitchFamily="34" charset="0"/>
              <a:buChar char="•"/>
            </a:pPr>
            <a:endParaRPr lang="en-AU" dirty="0"/>
          </a:p>
          <a:p>
            <a:pPr>
              <a:spcAft>
                <a:spcPts val="450"/>
              </a:spcAft>
            </a:pPr>
            <a:endParaRPr lang="en-AU" sz="2100" dirty="0"/>
          </a:p>
        </p:txBody>
      </p:sp>
      <p:graphicFrame>
        <p:nvGraphicFramePr>
          <p:cNvPr id="17" name="Chart 16">
            <a:extLst>
              <a:ext uri="{FF2B5EF4-FFF2-40B4-BE49-F238E27FC236}">
                <a16:creationId xmlns:a16="http://schemas.microsoft.com/office/drawing/2014/main" id="{AE2CDFCC-035A-4537-870B-32219C53F898}"/>
              </a:ext>
            </a:extLst>
          </p:cNvPr>
          <p:cNvGraphicFramePr/>
          <p:nvPr/>
        </p:nvGraphicFramePr>
        <p:xfrm>
          <a:off x="313083" y="1835150"/>
          <a:ext cx="4559708" cy="3394671"/>
        </p:xfrm>
        <a:graphic>
          <a:graphicData uri="http://schemas.openxmlformats.org/drawingml/2006/chart">
            <c:chart xmlns:c="http://schemas.openxmlformats.org/drawingml/2006/chart" xmlns:r="http://schemas.openxmlformats.org/officeDocument/2006/relationships" r:id="rId6"/>
          </a:graphicData>
        </a:graphic>
      </p:graphicFrame>
      <p:sp>
        <p:nvSpPr>
          <p:cNvPr id="37" name="TextBox 36">
            <a:extLst>
              <a:ext uri="{FF2B5EF4-FFF2-40B4-BE49-F238E27FC236}">
                <a16:creationId xmlns:a16="http://schemas.microsoft.com/office/drawing/2014/main" id="{1292B196-8CF4-49F0-9140-73DD75845ABE}"/>
              </a:ext>
            </a:extLst>
          </p:cNvPr>
          <p:cNvSpPr txBox="1"/>
          <p:nvPr/>
        </p:nvSpPr>
        <p:spPr>
          <a:xfrm>
            <a:off x="3965743" y="1784132"/>
            <a:ext cx="2796005" cy="1015663"/>
          </a:xfrm>
          <a:prstGeom prst="rect">
            <a:avLst/>
          </a:prstGeom>
          <a:solidFill>
            <a:srgbClr val="92D050"/>
          </a:solidFill>
          <a:ln w="57150">
            <a:solidFill>
              <a:srgbClr val="000000"/>
            </a:solidFill>
          </a:ln>
        </p:spPr>
        <p:txBody>
          <a:bodyPr wrap="square" rtlCol="0">
            <a:spAutoFit/>
          </a:bodyPr>
          <a:lstStyle/>
          <a:p>
            <a:r>
              <a:rPr lang="en-AU" sz="1350" dirty="0"/>
              <a:t>‘</a:t>
            </a:r>
            <a:r>
              <a:rPr lang="en-AU" sz="1500" dirty="0"/>
              <a:t>The event was really well organised and it was great to see everyone respect the no smoking signs’ </a:t>
            </a:r>
            <a:endParaRPr lang="en-AU" sz="1350" dirty="0"/>
          </a:p>
        </p:txBody>
      </p:sp>
      <p:pic>
        <p:nvPicPr>
          <p:cNvPr id="39" name="Picture 38">
            <a:extLst>
              <a:ext uri="{FF2B5EF4-FFF2-40B4-BE49-F238E27FC236}">
                <a16:creationId xmlns:a16="http://schemas.microsoft.com/office/drawing/2014/main" id="{F524199F-574C-401F-BEF0-589D3D106A8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363745" y="2964208"/>
            <a:ext cx="3483143" cy="174157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 name="Picture 40" descr="A screenshot of a cell phone&#10;&#10;Description automatically generated">
            <a:extLst>
              <a:ext uri="{FF2B5EF4-FFF2-40B4-BE49-F238E27FC236}">
                <a16:creationId xmlns:a16="http://schemas.microsoft.com/office/drawing/2014/main" id="{B2E3CBFA-9555-4BD8-87F7-E54A96DED40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773339">
            <a:off x="3551783" y="2300183"/>
            <a:ext cx="2040434" cy="2788208"/>
          </a:xfrm>
          <a:prstGeom prst="rect">
            <a:avLst/>
          </a:prstGeom>
        </p:spPr>
      </p:pic>
      <p:pic>
        <p:nvPicPr>
          <p:cNvPr id="4" name="Audio 3">
            <a:hlinkClick r:id="" action="ppaction://media"/>
            <a:extLst>
              <a:ext uri="{FF2B5EF4-FFF2-40B4-BE49-F238E27FC236}">
                <a16:creationId xmlns:a16="http://schemas.microsoft.com/office/drawing/2014/main" id="{C912592D-B647-9D49-8544-706B1C47CA1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82739804"/>
      </p:ext>
    </p:extLst>
  </p:cSld>
  <p:clrMapOvr>
    <a:masterClrMapping/>
  </p:clrMapOvr>
  <mc:AlternateContent xmlns:mc="http://schemas.openxmlformats.org/markup-compatibility/2006" xmlns:p14="http://schemas.microsoft.com/office/powerpoint/2010/main">
    <mc:Choice Requires="p14">
      <p:transition spd="slow" p14:dur="2000" advTm="32091"/>
    </mc:Choice>
    <mc:Fallback xmlns="">
      <p:transition spd="slow" advTm="32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500" fill="hold"/>
                                        <p:tgtEl>
                                          <p:spTgt spid="41"/>
                                        </p:tgtEl>
                                        <p:attrNameLst>
                                          <p:attrName>ppt_x</p:attrName>
                                        </p:attrNameLst>
                                      </p:cBhvr>
                                      <p:tavLst>
                                        <p:tav tm="0">
                                          <p:val>
                                            <p:strVal val="#ppt_x"/>
                                          </p:val>
                                        </p:tav>
                                        <p:tav tm="100000">
                                          <p:val>
                                            <p:strVal val="#ppt_x"/>
                                          </p:val>
                                        </p:tav>
                                      </p:tavLst>
                                    </p:anim>
                                    <p:anim calcmode="lin" valueType="num">
                                      <p:cBhvr additive="base">
                                        <p:cTn id="2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bldLst>
      <p:bldGraphic spid="17" grpId="0">
        <p:bldAsOne/>
      </p:bldGraphic>
      <p:bldP spid="3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083" y="983176"/>
            <a:ext cx="8202268" cy="994172"/>
          </a:xfrm>
        </p:spPr>
        <p:txBody>
          <a:bodyPr>
            <a:normAutofit fontScale="90000"/>
          </a:bodyPr>
          <a:lstStyle/>
          <a:p>
            <a:r>
              <a:rPr lang="en-AU" dirty="0">
                <a:solidFill>
                  <a:srgbClr val="478278"/>
                </a:solidFill>
              </a:rPr>
              <a:t>Performance reporting for 2020</a:t>
            </a:r>
            <a:br>
              <a:rPr lang="en-AU" dirty="0">
                <a:solidFill>
                  <a:srgbClr val="478278"/>
                </a:solidFill>
              </a:rPr>
            </a:br>
            <a:endParaRPr lang="en-AU" dirty="0">
              <a:solidFill>
                <a:srgbClr val="478278"/>
              </a:solidFill>
            </a:endParaRPr>
          </a:p>
        </p:txBody>
      </p:sp>
      <p:sp>
        <p:nvSpPr>
          <p:cNvPr id="3" name="Text Placeholder 2"/>
          <p:cNvSpPr>
            <a:spLocks noGrp="1"/>
          </p:cNvSpPr>
          <p:nvPr>
            <p:ph type="body" idx="1"/>
          </p:nvPr>
        </p:nvSpPr>
        <p:spPr>
          <a:xfrm>
            <a:off x="313083" y="1666569"/>
            <a:ext cx="8202268" cy="3494938"/>
          </a:xfrm>
        </p:spPr>
        <p:txBody>
          <a:bodyPr>
            <a:normAutofit fontScale="85000" lnSpcReduction="10000"/>
          </a:bodyPr>
          <a:lstStyle/>
          <a:p>
            <a:pPr marL="342900" indent="-342900">
              <a:spcAft>
                <a:spcPts val="450"/>
              </a:spcAft>
              <a:buFont typeface="Arial" panose="020B0604020202020204" pitchFamily="34" charset="0"/>
              <a:buChar char="•"/>
            </a:pPr>
            <a:r>
              <a:rPr lang="en-AU" dirty="0"/>
              <a:t>NBPU, </a:t>
            </a:r>
            <a:r>
              <a:rPr lang="en-AU" dirty="0" err="1"/>
              <a:t>DoH</a:t>
            </a:r>
            <a:r>
              <a:rPr lang="en-AU" dirty="0"/>
              <a:t>, and CIRCA recognise that there have been some challenges carrying out activities because of COVID19</a:t>
            </a:r>
          </a:p>
          <a:p>
            <a:pPr marL="342900" indent="-342900">
              <a:spcAft>
                <a:spcPts val="450"/>
              </a:spcAft>
              <a:buFont typeface="Arial" panose="020B0604020202020204" pitchFamily="34" charset="0"/>
              <a:buChar char="•"/>
            </a:pPr>
            <a:r>
              <a:rPr lang="en-AU" dirty="0"/>
              <a:t>We appreciate that not everything has gone as planned</a:t>
            </a:r>
          </a:p>
          <a:p>
            <a:pPr marL="342900" indent="-342900">
              <a:spcAft>
                <a:spcPts val="450"/>
              </a:spcAft>
              <a:buFont typeface="Arial" panose="020B0604020202020204" pitchFamily="34" charset="0"/>
              <a:buChar char="•"/>
            </a:pPr>
            <a:r>
              <a:rPr lang="en-AU" dirty="0"/>
              <a:t>Changes were necessary to keep communities safe, so:</a:t>
            </a:r>
          </a:p>
          <a:p>
            <a:pPr marL="1257300" lvl="3" indent="-342900">
              <a:spcAft>
                <a:spcPts val="450"/>
              </a:spcAft>
              <a:buFont typeface="Arial" panose="020B0604020202020204" pitchFamily="34" charset="0"/>
              <a:buChar char="•"/>
            </a:pPr>
            <a:r>
              <a:rPr lang="en-AU" sz="2400" dirty="0"/>
              <a:t>Report what you did </a:t>
            </a:r>
          </a:p>
          <a:p>
            <a:pPr marL="1257300" lvl="3" indent="-342900">
              <a:spcAft>
                <a:spcPts val="450"/>
              </a:spcAft>
              <a:buFont typeface="Arial" panose="020B0604020202020204" pitchFamily="34" charset="0"/>
              <a:buChar char="•"/>
            </a:pPr>
            <a:r>
              <a:rPr lang="en-AU" sz="2400" dirty="0"/>
              <a:t>Explain any adapted activities</a:t>
            </a:r>
          </a:p>
          <a:p>
            <a:pPr marL="1257300" lvl="3" indent="-342900">
              <a:spcAft>
                <a:spcPts val="450"/>
              </a:spcAft>
              <a:buFont typeface="Arial" panose="020B0604020202020204" pitchFamily="34" charset="0"/>
              <a:buChar char="•"/>
            </a:pPr>
            <a:r>
              <a:rPr lang="en-AU" sz="2400" dirty="0"/>
              <a:t>Account for any put on hold </a:t>
            </a:r>
          </a:p>
          <a:p>
            <a:pPr marL="1257300" lvl="3" indent="-342900">
              <a:spcAft>
                <a:spcPts val="450"/>
              </a:spcAft>
              <a:buFont typeface="Arial" panose="020B0604020202020204" pitchFamily="34" charset="0"/>
              <a:buChar char="•"/>
            </a:pPr>
            <a:r>
              <a:rPr lang="en-AU" sz="2400" dirty="0"/>
              <a:t>Describe new (or extended) actions taken during this time</a:t>
            </a:r>
          </a:p>
        </p:txBody>
      </p:sp>
      <p:pic>
        <p:nvPicPr>
          <p:cNvPr id="4" name="Audio 3">
            <a:hlinkClick r:id="" action="ppaction://media"/>
            <a:extLst>
              <a:ext uri="{FF2B5EF4-FFF2-40B4-BE49-F238E27FC236}">
                <a16:creationId xmlns:a16="http://schemas.microsoft.com/office/drawing/2014/main" id="{9AFEA445-A3E1-8A4A-B238-1606CA185D7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434541753"/>
      </p:ext>
    </p:extLst>
  </p:cSld>
  <p:clrMapOvr>
    <a:masterClrMapping/>
  </p:clrMapOvr>
  <mc:AlternateContent xmlns:mc="http://schemas.openxmlformats.org/markup-compatibility/2006" xmlns:p14="http://schemas.microsoft.com/office/powerpoint/2010/main">
    <mc:Choice Requires="p14">
      <p:transition spd="slow" p14:dur="2000" advTm="130823"/>
    </mc:Choice>
    <mc:Fallback xmlns="">
      <p:transition spd="slow" advTm="130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2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2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20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8" dur="2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20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4" dur="2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20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0" dur="2000" fill="hold"/>
                                        <p:tgtEl>
                                          <p:spTgt spid="3">
                                            <p:txEl>
                                              <p:pRg st="3" end="3"/>
                                            </p:txEl>
                                          </p:spTgt>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20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4" dur="2000" fill="hold"/>
                                        <p:tgtEl>
                                          <p:spTgt spid="3">
                                            <p:txEl>
                                              <p:pRg st="4" end="4"/>
                                            </p:txEl>
                                          </p:spTgt>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20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2000" fill="hold"/>
                                        <p:tgtEl>
                                          <p:spTgt spid="3">
                                            <p:txEl>
                                              <p:pRg st="5" end="5"/>
                                            </p:txEl>
                                          </p:spTgt>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20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2" dur="20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883" y="216694"/>
            <a:ext cx="8202268" cy="994172"/>
          </a:xfrm>
        </p:spPr>
        <p:txBody>
          <a:bodyPr>
            <a:normAutofit fontScale="90000"/>
          </a:bodyPr>
          <a:lstStyle/>
          <a:p>
            <a:pPr algn="ctr"/>
            <a:br>
              <a:rPr lang="en-AU" dirty="0"/>
            </a:br>
            <a:r>
              <a:rPr lang="en-AU" dirty="0">
                <a:solidFill>
                  <a:srgbClr val="478278"/>
                </a:solidFill>
              </a:rPr>
              <a:t>Thank you for listening</a:t>
            </a:r>
            <a:br>
              <a:rPr lang="en-AU" sz="3300" dirty="0"/>
            </a:br>
            <a:br>
              <a:rPr lang="en-AU" sz="3300" dirty="0"/>
            </a:br>
            <a:r>
              <a:rPr lang="en-AU" sz="2200" dirty="0"/>
              <a:t>You can find more information and resources for M&amp;E (including writing case studies/success stories) here:</a:t>
            </a:r>
            <a:br>
              <a:rPr lang="en-AU" sz="3100" dirty="0"/>
            </a:br>
            <a:r>
              <a:rPr lang="en-AU" sz="2200" dirty="0">
                <a:hlinkClick r:id="rId5"/>
              </a:rPr>
              <a:t>https://tacklingsmoking.org.au/monitoring-and-evaluation/evaluation-methods/</a:t>
            </a:r>
            <a:br>
              <a:rPr lang="en-AU" sz="3100" dirty="0"/>
            </a:br>
            <a:br>
              <a:rPr lang="en-AU" sz="3100" dirty="0"/>
            </a:br>
            <a:r>
              <a:rPr lang="en-AU" sz="2200" dirty="0"/>
              <a:t>More information about the indicators and performance reporting is here:</a:t>
            </a:r>
            <a:br>
              <a:rPr lang="en-AU" sz="2200" dirty="0"/>
            </a:br>
            <a:r>
              <a:rPr lang="en-AU" sz="2200" dirty="0">
                <a:hlinkClick r:id="rId6"/>
              </a:rPr>
              <a:t>https://tacklingsmoking.org.au/monitoring-and-evaluation/reporting-tis-activities/</a:t>
            </a:r>
            <a:br>
              <a:rPr lang="en-AU" sz="2200" dirty="0"/>
            </a:br>
            <a:r>
              <a:rPr lang="en-AU" sz="2200" dirty="0"/>
              <a:t>and here:</a:t>
            </a:r>
            <a:br>
              <a:rPr lang="en-AU" sz="2200" dirty="0"/>
            </a:br>
            <a:r>
              <a:rPr lang="en-AU" sz="2200" dirty="0">
                <a:hlinkClick r:id="rId7"/>
              </a:rPr>
              <a:t>https://tacklingsmoking.org.au/monitoring-and-evaluation/tis-evaluation/</a:t>
            </a:r>
            <a:endParaRPr lang="en-AU" dirty="0"/>
          </a:p>
        </p:txBody>
      </p:sp>
      <p:pic>
        <p:nvPicPr>
          <p:cNvPr id="3" name="Audio 2">
            <a:hlinkClick r:id="" action="ppaction://media"/>
            <a:extLst>
              <a:ext uri="{FF2B5EF4-FFF2-40B4-BE49-F238E27FC236}">
                <a16:creationId xmlns:a16="http://schemas.microsoft.com/office/drawing/2014/main" id="{777F6BDA-7C5F-DD41-8AE7-1D0EDBB1C5B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140740563"/>
      </p:ext>
    </p:extLst>
  </p:cSld>
  <p:clrMapOvr>
    <a:masterClrMapping/>
  </p:clrMapOvr>
  <mc:AlternateContent xmlns:mc="http://schemas.openxmlformats.org/markup-compatibility/2006" xmlns:p14="http://schemas.microsoft.com/office/powerpoint/2010/main">
    <mc:Choice Requires="p14">
      <p:transition spd="slow" p14:dur="2000" advTm="26675"/>
    </mc:Choice>
    <mc:Fallback xmlns="">
      <p:transition spd="slow" advTm="26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FAE5F5-BC40-EE4A-B331-D4CBBB438287}"/>
              </a:ext>
            </a:extLst>
          </p:cNvPr>
          <p:cNvPicPr>
            <a:picLocks noChangeAspect="1"/>
          </p:cNvPicPr>
          <p:nvPr/>
        </p:nvPicPr>
        <p:blipFill>
          <a:blip r:embed="rId6"/>
          <a:stretch>
            <a:fillRect/>
          </a:stretch>
        </p:blipFill>
        <p:spPr>
          <a:xfrm>
            <a:off x="4675239" y="2109019"/>
            <a:ext cx="4232787" cy="3528920"/>
          </a:xfrm>
          <a:prstGeom prst="rect">
            <a:avLst/>
          </a:prstGeom>
        </p:spPr>
      </p:pic>
      <p:sp>
        <p:nvSpPr>
          <p:cNvPr id="2" name="Title 1">
            <a:extLst>
              <a:ext uri="{FF2B5EF4-FFF2-40B4-BE49-F238E27FC236}">
                <a16:creationId xmlns:a16="http://schemas.microsoft.com/office/drawing/2014/main" id="{91D182D5-0F1E-444B-AC12-A2476BF141AF}"/>
              </a:ext>
            </a:extLst>
          </p:cNvPr>
          <p:cNvSpPr>
            <a:spLocks noGrp="1"/>
          </p:cNvSpPr>
          <p:nvPr>
            <p:ph type="title"/>
          </p:nvPr>
        </p:nvSpPr>
        <p:spPr>
          <a:xfrm>
            <a:off x="0" y="0"/>
            <a:ext cx="5869858" cy="2109019"/>
          </a:xfrm>
        </p:spPr>
        <p:txBody>
          <a:bodyPr/>
          <a:lstStyle/>
          <a:p>
            <a:pPr algn="ctr"/>
            <a:r>
              <a:rPr lang="en-AU" sz="4500" dirty="0"/>
              <a:t>Performance reports show the impact of your Population Health Promotion activities</a:t>
            </a:r>
          </a:p>
        </p:txBody>
      </p:sp>
      <p:pic>
        <p:nvPicPr>
          <p:cNvPr id="3" name="Picture 2">
            <a:extLst>
              <a:ext uri="{FF2B5EF4-FFF2-40B4-BE49-F238E27FC236}">
                <a16:creationId xmlns:a16="http://schemas.microsoft.com/office/drawing/2014/main" id="{73711E12-0FBC-114D-BCDF-981282A37D60}"/>
              </a:ext>
            </a:extLst>
          </p:cNvPr>
          <p:cNvPicPr>
            <a:picLocks noChangeAspect="1"/>
          </p:cNvPicPr>
          <p:nvPr/>
        </p:nvPicPr>
        <p:blipFill>
          <a:blip r:embed="rId7"/>
          <a:stretch>
            <a:fillRect/>
          </a:stretch>
        </p:blipFill>
        <p:spPr>
          <a:xfrm>
            <a:off x="6251584" y="494726"/>
            <a:ext cx="2285274" cy="1193800"/>
          </a:xfrm>
          <a:prstGeom prst="rect">
            <a:avLst/>
          </a:prstGeom>
        </p:spPr>
      </p:pic>
      <p:pic>
        <p:nvPicPr>
          <p:cNvPr id="4" name="Picture 3">
            <a:extLst>
              <a:ext uri="{FF2B5EF4-FFF2-40B4-BE49-F238E27FC236}">
                <a16:creationId xmlns:a16="http://schemas.microsoft.com/office/drawing/2014/main" id="{5351A1BD-F37B-BE47-A488-7FADF33B705E}"/>
              </a:ext>
            </a:extLst>
          </p:cNvPr>
          <p:cNvPicPr>
            <a:picLocks noChangeAspect="1"/>
          </p:cNvPicPr>
          <p:nvPr/>
        </p:nvPicPr>
        <p:blipFill>
          <a:blip r:embed="rId8"/>
          <a:stretch>
            <a:fillRect/>
          </a:stretch>
        </p:blipFill>
        <p:spPr>
          <a:xfrm>
            <a:off x="0" y="4058675"/>
            <a:ext cx="3262671" cy="1531864"/>
          </a:xfrm>
          <a:prstGeom prst="rect">
            <a:avLst/>
          </a:prstGeom>
        </p:spPr>
      </p:pic>
      <p:pic>
        <p:nvPicPr>
          <p:cNvPr id="6" name="Audio 5">
            <a:hlinkClick r:id="" action="ppaction://media"/>
            <a:extLst>
              <a:ext uri="{FF2B5EF4-FFF2-40B4-BE49-F238E27FC236}">
                <a16:creationId xmlns:a16="http://schemas.microsoft.com/office/drawing/2014/main" id="{8CE0B70B-CA22-3345-9C2C-15114FB2B794}"/>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552250589"/>
      </p:ext>
    </p:extLst>
  </p:cSld>
  <p:clrMapOvr>
    <a:masterClrMapping/>
  </p:clrMapOvr>
  <mc:AlternateContent xmlns:mc="http://schemas.openxmlformats.org/markup-compatibility/2006" xmlns:p14="http://schemas.microsoft.com/office/powerpoint/2010/main">
    <mc:Choice Requires="p14">
      <p:transition spd="slow" p14:dur="2000" advTm="43011"/>
    </mc:Choice>
    <mc:Fallback xmlns="">
      <p:transition spd="slow" advTm="43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0" fill="hold"/>
                                        <p:tgtEl>
                                          <p:spTgt spid="3"/>
                                        </p:tgtEl>
                                        <p:attrNameLst>
                                          <p:attrName>ppt_x</p:attrName>
                                        </p:attrNameLst>
                                      </p:cBhvr>
                                      <p:tavLst>
                                        <p:tav tm="0">
                                          <p:val>
                                            <p:strVal val="1+#ppt_w/2"/>
                                          </p:val>
                                        </p:tav>
                                        <p:tav tm="100000">
                                          <p:val>
                                            <p:strVal val="#ppt_x"/>
                                          </p:val>
                                        </p:tav>
                                      </p:tavLst>
                                    </p:anim>
                                    <p:anim calcmode="lin" valueType="num">
                                      <p:cBhvr additive="base">
                                        <p:cTn id="12" dur="2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2000" fill="hold"/>
                                        <p:tgtEl>
                                          <p:spTgt spid="4"/>
                                        </p:tgtEl>
                                        <p:attrNameLst>
                                          <p:attrName>ppt_x</p:attrName>
                                        </p:attrNameLst>
                                      </p:cBhvr>
                                      <p:tavLst>
                                        <p:tav tm="0">
                                          <p:val>
                                            <p:strVal val="#ppt_x"/>
                                          </p:val>
                                        </p:tav>
                                        <p:tav tm="100000">
                                          <p:val>
                                            <p:strVal val="#ppt_x"/>
                                          </p:val>
                                        </p:tav>
                                      </p:tavLst>
                                    </p:anim>
                                    <p:anim calcmode="lin" valueType="num">
                                      <p:cBhvr additive="base">
                                        <p:cTn id="18"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C019C-8F88-CC4A-A084-E788281033A4}"/>
              </a:ext>
            </a:extLst>
          </p:cNvPr>
          <p:cNvSpPr>
            <a:spLocks noGrp="1"/>
          </p:cNvSpPr>
          <p:nvPr>
            <p:ph type="title"/>
          </p:nvPr>
        </p:nvSpPr>
        <p:spPr>
          <a:xfrm>
            <a:off x="457201" y="509142"/>
            <a:ext cx="7848600" cy="984885"/>
          </a:xfrm>
        </p:spPr>
        <p:txBody>
          <a:bodyPr/>
          <a:lstStyle/>
          <a:p>
            <a:r>
              <a:rPr lang="en-US" sz="3200" dirty="0">
                <a:solidFill>
                  <a:srgbClr val="478278"/>
                </a:solidFill>
              </a:rPr>
              <a:t>Performance Report Lodgment and Review Process</a:t>
            </a:r>
            <a:r>
              <a:rPr lang="en-AU" sz="3200" dirty="0">
                <a:solidFill>
                  <a:srgbClr val="478278"/>
                </a:solidFill>
              </a:rPr>
              <a:t> </a:t>
            </a:r>
            <a:endParaRPr lang="en-US" sz="3200" dirty="0">
              <a:solidFill>
                <a:srgbClr val="478278"/>
              </a:solidFill>
            </a:endParaRPr>
          </a:p>
        </p:txBody>
      </p:sp>
      <p:pic>
        <p:nvPicPr>
          <p:cNvPr id="3" name="Picture 2">
            <a:extLst>
              <a:ext uri="{FF2B5EF4-FFF2-40B4-BE49-F238E27FC236}">
                <a16:creationId xmlns:a16="http://schemas.microsoft.com/office/drawing/2014/main" id="{30D78CF7-ED69-E44F-81FC-8BF12DE3A10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r="66566"/>
          <a:stretch/>
        </p:blipFill>
        <p:spPr>
          <a:xfrm>
            <a:off x="0" y="1456873"/>
            <a:ext cx="3057236" cy="3944253"/>
          </a:xfrm>
          <a:prstGeom prst="rect">
            <a:avLst/>
          </a:prstGeom>
        </p:spPr>
      </p:pic>
      <p:pic>
        <p:nvPicPr>
          <p:cNvPr id="11" name="Picture 10">
            <a:extLst>
              <a:ext uri="{FF2B5EF4-FFF2-40B4-BE49-F238E27FC236}">
                <a16:creationId xmlns:a16="http://schemas.microsoft.com/office/drawing/2014/main" id="{362BE744-A517-F742-8FE8-BFC8D8B2A4B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32929" r="33333"/>
          <a:stretch/>
        </p:blipFill>
        <p:spPr>
          <a:xfrm>
            <a:off x="3011055" y="1456873"/>
            <a:ext cx="3084946" cy="3944253"/>
          </a:xfrm>
          <a:prstGeom prst="rect">
            <a:avLst/>
          </a:prstGeom>
        </p:spPr>
      </p:pic>
      <p:pic>
        <p:nvPicPr>
          <p:cNvPr id="12" name="Picture 11">
            <a:extLst>
              <a:ext uri="{FF2B5EF4-FFF2-40B4-BE49-F238E27FC236}">
                <a16:creationId xmlns:a16="http://schemas.microsoft.com/office/drawing/2014/main" id="{E360F042-E03D-FB49-9902-A6576B6F48FD}"/>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66667"/>
          <a:stretch/>
        </p:blipFill>
        <p:spPr>
          <a:xfrm>
            <a:off x="6096000" y="1456873"/>
            <a:ext cx="3048000" cy="3944253"/>
          </a:xfrm>
          <a:prstGeom prst="rect">
            <a:avLst/>
          </a:prstGeom>
        </p:spPr>
      </p:pic>
      <p:pic>
        <p:nvPicPr>
          <p:cNvPr id="4" name="Audio 3">
            <a:hlinkClick r:id="" action="ppaction://media"/>
            <a:extLst>
              <a:ext uri="{FF2B5EF4-FFF2-40B4-BE49-F238E27FC236}">
                <a16:creationId xmlns:a16="http://schemas.microsoft.com/office/drawing/2014/main" id="{2FAE0DFC-5304-5248-8218-BC242E95EC9C}"/>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69679768"/>
      </p:ext>
    </p:extLst>
  </p:cSld>
  <p:clrMapOvr>
    <a:masterClrMapping/>
  </p:clrMapOvr>
  <mc:AlternateContent xmlns:mc="http://schemas.openxmlformats.org/markup-compatibility/2006" xmlns:p14="http://schemas.microsoft.com/office/powerpoint/2010/main">
    <mc:Choice Requires="p14">
      <p:transition spd="slow" p14:dur="2000" advTm="41836"/>
    </mc:Choice>
    <mc:Fallback xmlns="">
      <p:transition spd="slow" advTm="41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0" fill="hold"/>
                                        <p:tgtEl>
                                          <p:spTgt spid="3"/>
                                        </p:tgtEl>
                                        <p:attrNameLst>
                                          <p:attrName>ppt_x</p:attrName>
                                        </p:attrNameLst>
                                      </p:cBhvr>
                                      <p:tavLst>
                                        <p:tav tm="0">
                                          <p:val>
                                            <p:strVal val="0-#ppt_w/2"/>
                                          </p:val>
                                        </p:tav>
                                        <p:tav tm="100000">
                                          <p:val>
                                            <p:strVal val="#ppt_x"/>
                                          </p:val>
                                        </p:tav>
                                      </p:tavLst>
                                    </p:anim>
                                    <p:anim calcmode="lin" valueType="num">
                                      <p:cBhvr additive="base">
                                        <p:cTn id="12" dur="2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2000" fill="hold"/>
                                        <p:tgtEl>
                                          <p:spTgt spid="11"/>
                                        </p:tgtEl>
                                        <p:attrNameLst>
                                          <p:attrName>ppt_x</p:attrName>
                                        </p:attrNameLst>
                                      </p:cBhvr>
                                      <p:tavLst>
                                        <p:tav tm="0">
                                          <p:val>
                                            <p:strVal val="#ppt_x"/>
                                          </p:val>
                                        </p:tav>
                                        <p:tav tm="100000">
                                          <p:val>
                                            <p:strVal val="#ppt_x"/>
                                          </p:val>
                                        </p:tav>
                                      </p:tavLst>
                                    </p:anim>
                                    <p:anim calcmode="lin" valueType="num">
                                      <p:cBhvr additive="base">
                                        <p:cTn id="18" dur="2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2000" fill="hold"/>
                                        <p:tgtEl>
                                          <p:spTgt spid="12"/>
                                        </p:tgtEl>
                                        <p:attrNameLst>
                                          <p:attrName>ppt_x</p:attrName>
                                        </p:attrNameLst>
                                      </p:cBhvr>
                                      <p:tavLst>
                                        <p:tav tm="0">
                                          <p:val>
                                            <p:strVal val="1+#ppt_w/2"/>
                                          </p:val>
                                        </p:tav>
                                        <p:tav tm="100000">
                                          <p:val>
                                            <p:strVal val="#ppt_x"/>
                                          </p:val>
                                        </p:tav>
                                      </p:tavLst>
                                    </p:anim>
                                    <p:anim calcmode="lin" valueType="num">
                                      <p:cBhvr additive="base">
                                        <p:cTn id="24" dur="2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C019C-8F88-CC4A-A084-E788281033A4}"/>
              </a:ext>
            </a:extLst>
          </p:cNvPr>
          <p:cNvSpPr>
            <a:spLocks noGrp="1"/>
          </p:cNvSpPr>
          <p:nvPr>
            <p:ph type="title"/>
          </p:nvPr>
        </p:nvSpPr>
        <p:spPr>
          <a:xfrm>
            <a:off x="457201" y="509142"/>
            <a:ext cx="7848600" cy="1046440"/>
          </a:xfrm>
        </p:spPr>
        <p:txBody>
          <a:bodyPr/>
          <a:lstStyle/>
          <a:p>
            <a:r>
              <a:rPr lang="en-US" sz="3200" dirty="0">
                <a:solidFill>
                  <a:srgbClr val="478278"/>
                </a:solidFill>
              </a:rPr>
              <a:t>Performance</a:t>
            </a:r>
            <a:r>
              <a:rPr lang="en-US" dirty="0">
                <a:solidFill>
                  <a:srgbClr val="478278"/>
                </a:solidFill>
              </a:rPr>
              <a:t> </a:t>
            </a:r>
            <a:r>
              <a:rPr lang="en-US" sz="3200" dirty="0">
                <a:solidFill>
                  <a:srgbClr val="478278"/>
                </a:solidFill>
              </a:rPr>
              <a:t>Report Lodgment and Review Process</a:t>
            </a:r>
            <a:r>
              <a:rPr lang="en-AU" sz="3200" dirty="0">
                <a:solidFill>
                  <a:srgbClr val="478278"/>
                </a:solidFill>
              </a:rPr>
              <a:t> </a:t>
            </a:r>
            <a:endParaRPr lang="en-US" dirty="0">
              <a:solidFill>
                <a:srgbClr val="478278"/>
              </a:solidFill>
            </a:endParaRPr>
          </a:p>
        </p:txBody>
      </p:sp>
      <p:pic>
        <p:nvPicPr>
          <p:cNvPr id="3" name="Picture 2">
            <a:extLst>
              <a:ext uri="{FF2B5EF4-FFF2-40B4-BE49-F238E27FC236}">
                <a16:creationId xmlns:a16="http://schemas.microsoft.com/office/drawing/2014/main" id="{30D78CF7-ED69-E44F-81FC-8BF12DE3A10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r="66566"/>
          <a:stretch/>
        </p:blipFill>
        <p:spPr>
          <a:xfrm>
            <a:off x="0" y="2260438"/>
            <a:ext cx="1773382" cy="2287906"/>
          </a:xfrm>
          <a:prstGeom prst="rect">
            <a:avLst/>
          </a:prstGeom>
        </p:spPr>
      </p:pic>
      <p:pic>
        <p:nvPicPr>
          <p:cNvPr id="11" name="Picture 10">
            <a:extLst>
              <a:ext uri="{FF2B5EF4-FFF2-40B4-BE49-F238E27FC236}">
                <a16:creationId xmlns:a16="http://schemas.microsoft.com/office/drawing/2014/main" id="{362BE744-A517-F742-8FE8-BFC8D8B2A4B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32929" r="33333"/>
          <a:stretch/>
        </p:blipFill>
        <p:spPr>
          <a:xfrm>
            <a:off x="1847273" y="2356853"/>
            <a:ext cx="1714046" cy="2191491"/>
          </a:xfrm>
          <a:prstGeom prst="rect">
            <a:avLst/>
          </a:prstGeom>
        </p:spPr>
      </p:pic>
      <p:pic>
        <p:nvPicPr>
          <p:cNvPr id="12" name="Picture 11">
            <a:extLst>
              <a:ext uri="{FF2B5EF4-FFF2-40B4-BE49-F238E27FC236}">
                <a16:creationId xmlns:a16="http://schemas.microsoft.com/office/drawing/2014/main" id="{E360F042-E03D-FB49-9902-A6576B6F48FD}"/>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66667"/>
          <a:stretch/>
        </p:blipFill>
        <p:spPr>
          <a:xfrm>
            <a:off x="3561319" y="2308644"/>
            <a:ext cx="1768026" cy="2287907"/>
          </a:xfrm>
          <a:prstGeom prst="rect">
            <a:avLst/>
          </a:prstGeom>
        </p:spPr>
      </p:pic>
      <p:grpSp>
        <p:nvGrpSpPr>
          <p:cNvPr id="8" name="Group 7">
            <a:extLst>
              <a:ext uri="{FF2B5EF4-FFF2-40B4-BE49-F238E27FC236}">
                <a16:creationId xmlns:a16="http://schemas.microsoft.com/office/drawing/2014/main" id="{920D2219-A13B-FF4E-90CE-7D30B3350A24}"/>
              </a:ext>
            </a:extLst>
          </p:cNvPr>
          <p:cNvGrpSpPr/>
          <p:nvPr/>
        </p:nvGrpSpPr>
        <p:grpSpPr>
          <a:xfrm>
            <a:off x="5582295" y="1492241"/>
            <a:ext cx="1508395" cy="1450794"/>
            <a:chOff x="4587602" y="1938790"/>
            <a:chExt cx="1508395" cy="1450794"/>
          </a:xfrm>
        </p:grpSpPr>
        <p:sp>
          <p:nvSpPr>
            <p:cNvPr id="9" name="Oval 8">
              <a:extLst>
                <a:ext uri="{FF2B5EF4-FFF2-40B4-BE49-F238E27FC236}">
                  <a16:creationId xmlns:a16="http://schemas.microsoft.com/office/drawing/2014/main" id="{5FF926A1-62AC-DA45-8C25-72AFDCD7A3DB}"/>
                </a:ext>
              </a:extLst>
            </p:cNvPr>
            <p:cNvSpPr/>
            <p:nvPr/>
          </p:nvSpPr>
          <p:spPr>
            <a:xfrm>
              <a:off x="4587602" y="1938790"/>
              <a:ext cx="1508395" cy="1450794"/>
            </a:xfrm>
            <a:prstGeom prst="ellipse">
              <a:avLst/>
            </a:prstGeom>
            <a:solidFill>
              <a:schemeClr val="accent4">
                <a:lumMod val="75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1">
                <a:alpha val="50000"/>
                <a:hueOff val="0"/>
                <a:satOff val="0"/>
                <a:lumOff val="0"/>
                <a:alphaOff val="0"/>
              </a:schemeClr>
            </a:effectRef>
            <a:fontRef idx="minor">
              <a:schemeClr val="tx1"/>
            </a:fontRef>
          </p:style>
        </p:sp>
        <p:sp>
          <p:nvSpPr>
            <p:cNvPr id="10" name="Freeform 9">
              <a:extLst>
                <a:ext uri="{FF2B5EF4-FFF2-40B4-BE49-F238E27FC236}">
                  <a16:creationId xmlns:a16="http://schemas.microsoft.com/office/drawing/2014/main" id="{E3984735-12B7-B047-8C1A-6508D9F1C264}"/>
                </a:ext>
              </a:extLst>
            </p:cNvPr>
            <p:cNvSpPr/>
            <p:nvPr/>
          </p:nvSpPr>
          <p:spPr>
            <a:xfrm>
              <a:off x="4855843" y="2162099"/>
              <a:ext cx="971962" cy="666611"/>
            </a:xfrm>
            <a:custGeom>
              <a:avLst/>
              <a:gdLst>
                <a:gd name="connsiteX0" fmla="*/ 0 w 971962"/>
                <a:gd name="connsiteY0" fmla="*/ 0 h 666611"/>
                <a:gd name="connsiteX1" fmla="*/ 971962 w 971962"/>
                <a:gd name="connsiteY1" fmla="*/ 0 h 666611"/>
                <a:gd name="connsiteX2" fmla="*/ 971962 w 971962"/>
                <a:gd name="connsiteY2" fmla="*/ 666611 h 666611"/>
                <a:gd name="connsiteX3" fmla="*/ 0 w 971962"/>
                <a:gd name="connsiteY3" fmla="*/ 666611 h 666611"/>
                <a:gd name="connsiteX4" fmla="*/ 0 w 971962"/>
                <a:gd name="connsiteY4" fmla="*/ 0 h 666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962" h="666611">
                  <a:moveTo>
                    <a:pt x="0" y="0"/>
                  </a:moveTo>
                  <a:lnTo>
                    <a:pt x="971962" y="0"/>
                  </a:lnTo>
                  <a:lnTo>
                    <a:pt x="971962" y="666611"/>
                  </a:lnTo>
                  <a:lnTo>
                    <a:pt x="0" y="66661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2700" rIns="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bg1"/>
                  </a:solidFill>
                </a:rPr>
                <a:t>NBPU</a:t>
              </a:r>
              <a:r>
                <a:rPr lang="en-US" sz="1000" kern="1200" dirty="0"/>
                <a:t> identifies best practice for inclusion on TISRIC</a:t>
              </a:r>
            </a:p>
          </p:txBody>
        </p:sp>
      </p:grpSp>
      <p:grpSp>
        <p:nvGrpSpPr>
          <p:cNvPr id="7" name="Group 6">
            <a:extLst>
              <a:ext uri="{FF2B5EF4-FFF2-40B4-BE49-F238E27FC236}">
                <a16:creationId xmlns:a16="http://schemas.microsoft.com/office/drawing/2014/main" id="{558E67E8-ED65-1043-A689-535A49DF0E02}"/>
              </a:ext>
            </a:extLst>
          </p:cNvPr>
          <p:cNvGrpSpPr/>
          <p:nvPr/>
        </p:nvGrpSpPr>
        <p:grpSpPr>
          <a:xfrm>
            <a:off x="5551264" y="2406505"/>
            <a:ext cx="1508395" cy="1449020"/>
            <a:chOff x="5582295" y="2410335"/>
            <a:chExt cx="1508395" cy="1449020"/>
          </a:xfrm>
        </p:grpSpPr>
        <p:sp>
          <p:nvSpPr>
            <p:cNvPr id="14" name="Oval 13">
              <a:extLst>
                <a:ext uri="{FF2B5EF4-FFF2-40B4-BE49-F238E27FC236}">
                  <a16:creationId xmlns:a16="http://schemas.microsoft.com/office/drawing/2014/main" id="{0AA7667A-64E6-7E41-AFB7-EECDC69FB1CA}"/>
                </a:ext>
              </a:extLst>
            </p:cNvPr>
            <p:cNvSpPr/>
            <p:nvPr/>
          </p:nvSpPr>
          <p:spPr>
            <a:xfrm>
              <a:off x="5582295" y="2410335"/>
              <a:ext cx="1508395" cy="1449020"/>
            </a:xfrm>
            <a:prstGeom prst="ellipse">
              <a:avLst/>
            </a:prstGeom>
            <a:solidFill>
              <a:schemeClr val="accent4">
                <a:lumMod val="75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1">
                <a:alpha val="50000"/>
                <a:hueOff val="0"/>
                <a:satOff val="0"/>
                <a:lumOff val="0"/>
                <a:alphaOff val="0"/>
              </a:schemeClr>
            </a:effectRef>
            <a:fontRef idx="minor">
              <a:schemeClr val="tx1"/>
            </a:fontRef>
          </p:style>
        </p:sp>
        <p:sp>
          <p:nvSpPr>
            <p:cNvPr id="15" name="Freeform 14">
              <a:extLst>
                <a:ext uri="{FF2B5EF4-FFF2-40B4-BE49-F238E27FC236}">
                  <a16:creationId xmlns:a16="http://schemas.microsoft.com/office/drawing/2014/main" id="{E420F40B-1DCB-2E4C-BD96-44C4ADC3EEEB}"/>
                </a:ext>
              </a:extLst>
            </p:cNvPr>
            <p:cNvSpPr/>
            <p:nvPr/>
          </p:nvSpPr>
          <p:spPr>
            <a:xfrm>
              <a:off x="5703282" y="2775081"/>
              <a:ext cx="1195194" cy="719527"/>
            </a:xfrm>
            <a:custGeom>
              <a:avLst/>
              <a:gdLst>
                <a:gd name="connsiteX0" fmla="*/ 0 w 1195194"/>
                <a:gd name="connsiteY0" fmla="*/ 0 h 719527"/>
                <a:gd name="connsiteX1" fmla="*/ 1195194 w 1195194"/>
                <a:gd name="connsiteY1" fmla="*/ 0 h 719527"/>
                <a:gd name="connsiteX2" fmla="*/ 1195194 w 1195194"/>
                <a:gd name="connsiteY2" fmla="*/ 719527 h 719527"/>
                <a:gd name="connsiteX3" fmla="*/ 0 w 1195194"/>
                <a:gd name="connsiteY3" fmla="*/ 719527 h 719527"/>
                <a:gd name="connsiteX4" fmla="*/ 0 w 1195194"/>
                <a:gd name="connsiteY4" fmla="*/ 0 h 719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5194" h="719527">
                  <a:moveTo>
                    <a:pt x="0" y="0"/>
                  </a:moveTo>
                  <a:lnTo>
                    <a:pt x="1195194" y="0"/>
                  </a:lnTo>
                  <a:lnTo>
                    <a:pt x="1195194" y="719527"/>
                  </a:lnTo>
                  <a:lnTo>
                    <a:pt x="0" y="71952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2700" rIns="0" bIns="12700" numCol="1" spcCol="1270" anchor="ctr" anchorCtr="0">
              <a:noAutofit/>
            </a:bodyPr>
            <a:lstStyle/>
            <a:p>
              <a:pPr marL="0" lvl="0" indent="0" algn="ctr" defTabSz="444500">
                <a:lnSpc>
                  <a:spcPct val="90000"/>
                </a:lnSpc>
                <a:spcBef>
                  <a:spcPct val="0"/>
                </a:spcBef>
                <a:spcAft>
                  <a:spcPct val="35000"/>
                </a:spcAft>
                <a:buFont typeface="Arial" panose="020B0604020202020204" pitchFamily="34" charset="0"/>
                <a:buNone/>
              </a:pPr>
              <a:r>
                <a:rPr lang="en-US" sz="1000" b="1" kern="1200" dirty="0">
                  <a:solidFill>
                    <a:schemeClr val="bg1"/>
                  </a:solidFill>
                </a:rPr>
                <a:t>NBPU</a:t>
              </a:r>
              <a:r>
                <a:rPr lang="en-US" sz="1000" kern="1200" dirty="0"/>
                <a:t> informs </a:t>
              </a:r>
              <a:r>
                <a:rPr lang="en-US" sz="1000" kern="1200" dirty="0" err="1"/>
                <a:t>DoH</a:t>
              </a:r>
              <a:r>
                <a:rPr lang="en-US" sz="1000" kern="1200" dirty="0"/>
                <a:t>  date reports received from RTCG Organizations and turn around time for providing feedback</a:t>
              </a:r>
              <a:endParaRPr lang="en-AU" sz="1000" kern="1200" dirty="0"/>
            </a:p>
          </p:txBody>
        </p:sp>
      </p:grpSp>
      <p:pic>
        <p:nvPicPr>
          <p:cNvPr id="5" name="Picture 4">
            <a:extLst>
              <a:ext uri="{FF2B5EF4-FFF2-40B4-BE49-F238E27FC236}">
                <a16:creationId xmlns:a16="http://schemas.microsoft.com/office/drawing/2014/main" id="{FBC17F55-3DCE-C047-A134-ABC60B648230}"/>
              </a:ext>
            </a:extLst>
          </p:cNvPr>
          <p:cNvPicPr>
            <a:picLocks noChangeAspect="1"/>
          </p:cNvPicPr>
          <p:nvPr/>
        </p:nvPicPr>
        <p:blipFill>
          <a:blip r:embed="rId9"/>
          <a:stretch>
            <a:fillRect/>
          </a:stretch>
        </p:blipFill>
        <p:spPr>
          <a:xfrm>
            <a:off x="5481291" y="4114222"/>
            <a:ext cx="1562100" cy="1511300"/>
          </a:xfrm>
          <a:prstGeom prst="rect">
            <a:avLst/>
          </a:prstGeom>
        </p:spPr>
      </p:pic>
      <p:pic>
        <p:nvPicPr>
          <p:cNvPr id="4" name="Audio 3">
            <a:hlinkClick r:id="" action="ppaction://media"/>
            <a:extLst>
              <a:ext uri="{FF2B5EF4-FFF2-40B4-BE49-F238E27FC236}">
                <a16:creationId xmlns:a16="http://schemas.microsoft.com/office/drawing/2014/main" id="{983C2E45-DAF3-AD44-8545-366CF318744D}"/>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0768303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4387">
        <p159:morph option="byObject"/>
      </p:transition>
    </mc:Choice>
    <mc:Fallback xmlns="">
      <p:transition spd="slow" advTm="443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2000" fill="hold"/>
                                        <p:tgtEl>
                                          <p:spTgt spid="7"/>
                                        </p:tgtEl>
                                        <p:attrNameLst>
                                          <p:attrName>ppt_x</p:attrName>
                                        </p:attrNameLst>
                                      </p:cBhvr>
                                      <p:tavLst>
                                        <p:tav tm="0">
                                          <p:val>
                                            <p:strVal val="#ppt_x"/>
                                          </p:val>
                                        </p:tav>
                                        <p:tav tm="100000">
                                          <p:val>
                                            <p:strVal val="#ppt_x"/>
                                          </p:val>
                                        </p:tav>
                                      </p:tavLst>
                                    </p:anim>
                                    <p:anim calcmode="lin" valueType="num">
                                      <p:cBhvr additive="base">
                                        <p:cTn id="16"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90E39866-C88F-D840-AD23-1F27C565EE92}"/>
              </a:ext>
            </a:extLst>
          </p:cNvPr>
          <p:cNvGraphicFramePr>
            <a:graphicFrameLocks noGrp="1"/>
          </p:cNvGraphicFramePr>
          <p:nvPr>
            <p:extLst>
              <p:ext uri="{D42A27DB-BD31-4B8C-83A1-F6EECF244321}">
                <p14:modId xmlns:p14="http://schemas.microsoft.com/office/powerpoint/2010/main" val="2250049313"/>
              </p:ext>
            </p:extLst>
          </p:nvPr>
        </p:nvGraphicFramePr>
        <p:xfrm>
          <a:off x="3415552" y="1214924"/>
          <a:ext cx="5325035" cy="4297680"/>
        </p:xfrm>
        <a:graphic>
          <a:graphicData uri="http://schemas.openxmlformats.org/drawingml/2006/table">
            <a:tbl>
              <a:tblPr bandRow="1">
                <a:tableStyleId>{284E427A-3D55-4303-BF80-6455036E1DE7}</a:tableStyleId>
              </a:tblPr>
              <a:tblGrid>
                <a:gridCol w="5325035">
                  <a:extLst>
                    <a:ext uri="{9D8B030D-6E8A-4147-A177-3AD203B41FA5}">
                      <a16:colId xmlns:a16="http://schemas.microsoft.com/office/drawing/2014/main" val="2933236860"/>
                    </a:ext>
                  </a:extLst>
                </a:gridCol>
              </a:tblGrid>
              <a:tr h="677080">
                <a:tc>
                  <a:txBody>
                    <a:bodyPr/>
                    <a:lstStyle/>
                    <a:p>
                      <a:pPr marL="0" marR="0" lvl="0" indent="0" defTabSz="914400" eaLnBrk="1" fontAlgn="auto" latinLnBrk="0" hangingPunct="1">
                        <a:lnSpc>
                          <a:spcPct val="100000"/>
                        </a:lnSpc>
                        <a:spcBef>
                          <a:spcPts val="0"/>
                        </a:spcBef>
                        <a:spcAft>
                          <a:spcPts val="0"/>
                        </a:spcAft>
                        <a:buClr>
                          <a:srgbClr val="0F7481"/>
                        </a:buClr>
                        <a:buSzTx/>
                        <a:buFont typeface="Arial"/>
                        <a:buNone/>
                        <a:tabLst/>
                        <a:defRPr/>
                      </a:pPr>
                      <a:r>
                        <a:rPr kumimoji="0" lang="en-US" sz="2000" u="none" strike="noStrike" kern="0" cap="none" spc="0" normalizeH="0" baseline="0" noProof="0" dirty="0">
                          <a:ln>
                            <a:noFill/>
                          </a:ln>
                          <a:effectLst/>
                          <a:uLnTx/>
                          <a:uFillTx/>
                        </a:rPr>
                        <a:t>Do all activities fit the TIS Population Health Promotion model?</a:t>
                      </a:r>
                      <a:endParaRPr kumimoji="0" lang="en-US" sz="2000" b="0" i="0" u="none" strike="noStrike" kern="0" cap="none" spc="0" normalizeH="0" baseline="0" noProof="0" dirty="0">
                        <a:ln>
                          <a:noFill/>
                        </a:ln>
                        <a:solidFill>
                          <a:srgbClr val="1E1C11"/>
                        </a:solidFill>
                        <a:effectLst/>
                        <a:uLnTx/>
                        <a:uFillTx/>
                        <a:latin typeface="Arial"/>
                        <a:ea typeface="+mn-ea"/>
                        <a:cs typeface="Arial"/>
                      </a:endParaRPr>
                    </a:p>
                  </a:txBody>
                  <a:tcPr marL="45720" marR="45720" anchor="ctr"/>
                </a:tc>
                <a:extLst>
                  <a:ext uri="{0D108BD9-81ED-4DB2-BD59-A6C34878D82A}">
                    <a16:rowId xmlns:a16="http://schemas.microsoft.com/office/drawing/2014/main" val="2172547027"/>
                  </a:ext>
                </a:extLst>
              </a:tr>
              <a:tr h="382697">
                <a:tc>
                  <a:txBody>
                    <a:bodyPr/>
                    <a:lstStyle/>
                    <a:p>
                      <a:pPr marL="0" marR="0" lvl="0" indent="0" defTabSz="914400" eaLnBrk="1" fontAlgn="auto" latinLnBrk="0" hangingPunct="1">
                        <a:lnSpc>
                          <a:spcPct val="100000"/>
                        </a:lnSpc>
                        <a:spcBef>
                          <a:spcPts val="0"/>
                        </a:spcBef>
                        <a:spcAft>
                          <a:spcPts val="0"/>
                        </a:spcAft>
                        <a:buClr>
                          <a:srgbClr val="0F7481"/>
                        </a:buClr>
                        <a:buSzTx/>
                        <a:buFont typeface="Arial"/>
                        <a:buNone/>
                        <a:tabLst/>
                        <a:defRPr/>
                      </a:pPr>
                      <a:r>
                        <a:rPr kumimoji="0" lang="en-US" sz="2000" u="none" strike="noStrike" kern="0" cap="none" spc="0" normalizeH="0" baseline="0" noProof="0" dirty="0">
                          <a:ln>
                            <a:noFill/>
                          </a:ln>
                          <a:effectLst/>
                          <a:uLnTx/>
                          <a:uFillTx/>
                        </a:rPr>
                        <a:t>Does the report align to the AWP?</a:t>
                      </a:r>
                      <a:endParaRPr kumimoji="0" lang="en-US" sz="2000" b="0" i="0" u="none" strike="noStrike" kern="0" cap="none" spc="0" normalizeH="0" baseline="0" noProof="0" dirty="0">
                        <a:ln>
                          <a:noFill/>
                        </a:ln>
                        <a:solidFill>
                          <a:srgbClr val="1E1C11"/>
                        </a:solidFill>
                        <a:effectLst/>
                        <a:uLnTx/>
                        <a:uFillTx/>
                        <a:latin typeface="Arial"/>
                        <a:ea typeface="+mn-ea"/>
                        <a:cs typeface="Arial"/>
                      </a:endParaRPr>
                    </a:p>
                  </a:txBody>
                  <a:tcPr marL="45720" marR="45720" anchor="ctr"/>
                </a:tc>
                <a:extLst>
                  <a:ext uri="{0D108BD9-81ED-4DB2-BD59-A6C34878D82A}">
                    <a16:rowId xmlns:a16="http://schemas.microsoft.com/office/drawing/2014/main" val="1859821735"/>
                  </a:ext>
                </a:extLst>
              </a:tr>
              <a:tr h="677080">
                <a:tc>
                  <a:txBody>
                    <a:bodyPr/>
                    <a:lstStyle/>
                    <a:p>
                      <a:pPr marL="0" marR="0" lvl="0" indent="0" defTabSz="914400" eaLnBrk="1" fontAlgn="auto" latinLnBrk="0" hangingPunct="1">
                        <a:lnSpc>
                          <a:spcPct val="100000"/>
                        </a:lnSpc>
                        <a:spcBef>
                          <a:spcPts val="0"/>
                        </a:spcBef>
                        <a:spcAft>
                          <a:spcPts val="0"/>
                        </a:spcAft>
                        <a:buClr>
                          <a:srgbClr val="0F7481"/>
                        </a:buClr>
                        <a:buSzTx/>
                        <a:buFont typeface="Arial"/>
                        <a:buNone/>
                        <a:tabLst/>
                        <a:defRPr/>
                      </a:pPr>
                      <a:r>
                        <a:rPr kumimoji="0" lang="en-US" sz="2000" u="none" strike="noStrike" kern="0" cap="none" spc="0" normalizeH="0" baseline="0" noProof="0" dirty="0">
                          <a:ln>
                            <a:noFill/>
                          </a:ln>
                          <a:effectLst/>
                          <a:uLnTx/>
                          <a:uFillTx/>
                        </a:rPr>
                        <a:t>Can we follow the story of change from your last performance report?</a:t>
                      </a:r>
                      <a:endParaRPr kumimoji="0" lang="en-US" sz="2000" b="0" i="0" u="none" strike="noStrike" kern="0" cap="none" spc="0" normalizeH="0" baseline="0" noProof="0" dirty="0">
                        <a:ln>
                          <a:noFill/>
                        </a:ln>
                        <a:solidFill>
                          <a:srgbClr val="1E1C11"/>
                        </a:solidFill>
                        <a:effectLst/>
                        <a:uLnTx/>
                        <a:uFillTx/>
                        <a:latin typeface="Arial"/>
                        <a:ea typeface="+mn-ea"/>
                        <a:cs typeface="Arial"/>
                      </a:endParaRPr>
                    </a:p>
                  </a:txBody>
                  <a:tcPr marL="45720" marR="45720" anchor="ctr"/>
                </a:tc>
                <a:extLst>
                  <a:ext uri="{0D108BD9-81ED-4DB2-BD59-A6C34878D82A}">
                    <a16:rowId xmlns:a16="http://schemas.microsoft.com/office/drawing/2014/main" val="3547346900"/>
                  </a:ext>
                </a:extLst>
              </a:tr>
              <a:tr h="677080">
                <a:tc>
                  <a:txBody>
                    <a:bodyPr/>
                    <a:lstStyle/>
                    <a:p>
                      <a:pPr marL="0" marR="0" lvl="0" indent="0" defTabSz="914400" eaLnBrk="1" fontAlgn="auto" latinLnBrk="0" hangingPunct="1">
                        <a:lnSpc>
                          <a:spcPct val="100000"/>
                        </a:lnSpc>
                        <a:spcBef>
                          <a:spcPts val="0"/>
                        </a:spcBef>
                        <a:spcAft>
                          <a:spcPts val="0"/>
                        </a:spcAft>
                        <a:buClr>
                          <a:srgbClr val="0F7481"/>
                        </a:buClr>
                        <a:buSzTx/>
                        <a:buFont typeface="Arial"/>
                        <a:buNone/>
                        <a:tabLst/>
                        <a:defRPr/>
                      </a:pPr>
                      <a:r>
                        <a:rPr kumimoji="0" lang="en-US" sz="2000" u="none" strike="noStrike" kern="0" cap="none" spc="0" normalizeH="0" baseline="0" noProof="0" dirty="0">
                          <a:ln>
                            <a:noFill/>
                          </a:ln>
                          <a:effectLst/>
                          <a:uLnTx/>
                          <a:uFillTx/>
                        </a:rPr>
                        <a:t>Is evidence provided to show activities are working?</a:t>
                      </a:r>
                      <a:endParaRPr kumimoji="0" lang="en-US" sz="2000" b="0" i="0" u="none" strike="noStrike" kern="0" cap="none" spc="0" normalizeH="0" baseline="0" noProof="0" dirty="0">
                        <a:ln>
                          <a:noFill/>
                        </a:ln>
                        <a:solidFill>
                          <a:srgbClr val="1E1C11"/>
                        </a:solidFill>
                        <a:effectLst/>
                        <a:uLnTx/>
                        <a:uFillTx/>
                        <a:latin typeface="Arial"/>
                        <a:ea typeface="+mn-ea"/>
                        <a:cs typeface="Arial"/>
                      </a:endParaRPr>
                    </a:p>
                  </a:txBody>
                  <a:tcPr marL="45720" marR="45720" anchor="ctr"/>
                </a:tc>
                <a:extLst>
                  <a:ext uri="{0D108BD9-81ED-4DB2-BD59-A6C34878D82A}">
                    <a16:rowId xmlns:a16="http://schemas.microsoft.com/office/drawing/2014/main" val="311087210"/>
                  </a:ext>
                </a:extLst>
              </a:tr>
              <a:tr h="677080">
                <a:tc>
                  <a:txBody>
                    <a:bodyPr/>
                    <a:lstStyle/>
                    <a:p>
                      <a:pPr marL="0" marR="0" lvl="0" indent="0" defTabSz="914400" eaLnBrk="1" fontAlgn="auto" latinLnBrk="0" hangingPunct="1">
                        <a:lnSpc>
                          <a:spcPct val="100000"/>
                        </a:lnSpc>
                        <a:spcBef>
                          <a:spcPts val="0"/>
                        </a:spcBef>
                        <a:spcAft>
                          <a:spcPts val="0"/>
                        </a:spcAft>
                        <a:buClr>
                          <a:srgbClr val="0F7481"/>
                        </a:buClr>
                        <a:buSzTx/>
                        <a:buFont typeface="Arial"/>
                        <a:buNone/>
                        <a:tabLst/>
                        <a:defRPr/>
                      </a:pPr>
                      <a:r>
                        <a:rPr kumimoji="0" lang="en-US" sz="2000" u="none" strike="noStrike" kern="0" cap="none" spc="0" normalizeH="0" baseline="0" noProof="0" dirty="0">
                          <a:ln>
                            <a:noFill/>
                          </a:ln>
                          <a:effectLst/>
                          <a:uLnTx/>
                          <a:uFillTx/>
                        </a:rPr>
                        <a:t>Are there examples of best (wise) practice to share?</a:t>
                      </a:r>
                      <a:endParaRPr kumimoji="0" lang="en-US" sz="2000" b="0" i="0" u="none" strike="noStrike" kern="0" cap="none" spc="0" normalizeH="0" baseline="0" noProof="0" dirty="0">
                        <a:ln>
                          <a:noFill/>
                        </a:ln>
                        <a:solidFill>
                          <a:srgbClr val="1E1C11"/>
                        </a:solidFill>
                        <a:effectLst/>
                        <a:uLnTx/>
                        <a:uFillTx/>
                        <a:latin typeface="Arial"/>
                        <a:ea typeface="+mn-ea"/>
                        <a:cs typeface="Arial"/>
                      </a:endParaRPr>
                    </a:p>
                  </a:txBody>
                  <a:tcPr marL="45720" marR="45720" anchor="ctr"/>
                </a:tc>
                <a:extLst>
                  <a:ext uri="{0D108BD9-81ED-4DB2-BD59-A6C34878D82A}">
                    <a16:rowId xmlns:a16="http://schemas.microsoft.com/office/drawing/2014/main" val="3123578081"/>
                  </a:ext>
                </a:extLst>
              </a:tr>
              <a:tr h="382697">
                <a:tc>
                  <a:txBody>
                    <a:bodyPr/>
                    <a:lstStyle/>
                    <a:p>
                      <a:pPr marL="0" marR="0" lvl="0" indent="0" defTabSz="914400" eaLnBrk="1" fontAlgn="auto" latinLnBrk="0" hangingPunct="1">
                        <a:lnSpc>
                          <a:spcPct val="100000"/>
                        </a:lnSpc>
                        <a:spcBef>
                          <a:spcPts val="0"/>
                        </a:spcBef>
                        <a:spcAft>
                          <a:spcPts val="0"/>
                        </a:spcAft>
                        <a:buClr>
                          <a:srgbClr val="0F7481"/>
                        </a:buClr>
                        <a:buSzTx/>
                        <a:buFont typeface="Arial"/>
                        <a:buNone/>
                        <a:tabLst/>
                        <a:defRPr/>
                      </a:pPr>
                      <a:r>
                        <a:rPr kumimoji="0" lang="en-US" sz="2000" u="none" strike="noStrike" kern="0" cap="none" spc="0" normalizeH="0" baseline="0" noProof="0" dirty="0">
                          <a:ln>
                            <a:noFill/>
                          </a:ln>
                          <a:effectLst/>
                          <a:uLnTx/>
                          <a:uFillTx/>
                        </a:rPr>
                        <a:t>What CQI has the team engaged in?</a:t>
                      </a:r>
                      <a:endParaRPr kumimoji="0" lang="en-US" sz="2000" b="0" i="0" u="none" strike="noStrike" kern="0" cap="none" spc="0" normalizeH="0" baseline="0" noProof="0" dirty="0">
                        <a:ln>
                          <a:noFill/>
                        </a:ln>
                        <a:solidFill>
                          <a:srgbClr val="1E1C11"/>
                        </a:solidFill>
                        <a:effectLst/>
                        <a:uLnTx/>
                        <a:uFillTx/>
                        <a:latin typeface="Arial"/>
                        <a:ea typeface="+mn-ea"/>
                        <a:cs typeface="Arial"/>
                      </a:endParaRPr>
                    </a:p>
                  </a:txBody>
                  <a:tcPr marL="45720" marR="45720" anchor="ctr"/>
                </a:tc>
                <a:extLst>
                  <a:ext uri="{0D108BD9-81ED-4DB2-BD59-A6C34878D82A}">
                    <a16:rowId xmlns:a16="http://schemas.microsoft.com/office/drawing/2014/main" val="791412912"/>
                  </a:ext>
                </a:extLst>
              </a:tr>
              <a:tr h="382697">
                <a:tc>
                  <a:txBody>
                    <a:bodyPr/>
                    <a:lstStyle/>
                    <a:p>
                      <a:pPr marL="0" marR="0" lvl="0" indent="0" defTabSz="914400" eaLnBrk="1" fontAlgn="auto" latinLnBrk="0" hangingPunct="1">
                        <a:lnSpc>
                          <a:spcPct val="100000"/>
                        </a:lnSpc>
                        <a:spcBef>
                          <a:spcPts val="0"/>
                        </a:spcBef>
                        <a:spcAft>
                          <a:spcPts val="0"/>
                        </a:spcAft>
                        <a:buClr>
                          <a:srgbClr val="0F7481"/>
                        </a:buClr>
                        <a:buSzTx/>
                        <a:buFont typeface="Arial"/>
                        <a:buNone/>
                        <a:tabLst/>
                        <a:defRPr/>
                      </a:pPr>
                      <a:r>
                        <a:rPr kumimoji="0" lang="en-US" sz="2000" u="none" strike="noStrike" kern="0" cap="none" spc="0" normalizeH="0" baseline="0" noProof="0" dirty="0">
                          <a:ln>
                            <a:noFill/>
                          </a:ln>
                          <a:effectLst/>
                          <a:uLnTx/>
                          <a:uFillTx/>
                        </a:rPr>
                        <a:t>Are there any gaps/areas for additional support?</a:t>
                      </a:r>
                      <a:endParaRPr lang="en-US" sz="1400" dirty="0"/>
                    </a:p>
                  </a:txBody>
                  <a:tcPr marL="45720" marR="45720" anchor="ctr"/>
                </a:tc>
                <a:extLst>
                  <a:ext uri="{0D108BD9-81ED-4DB2-BD59-A6C34878D82A}">
                    <a16:rowId xmlns:a16="http://schemas.microsoft.com/office/drawing/2014/main" val="2855160955"/>
                  </a:ext>
                </a:extLst>
              </a:tr>
            </a:tbl>
          </a:graphicData>
        </a:graphic>
      </p:graphicFrame>
      <p:sp>
        <p:nvSpPr>
          <p:cNvPr id="8" name="Parallelogram 7">
            <a:extLst>
              <a:ext uri="{FF2B5EF4-FFF2-40B4-BE49-F238E27FC236}">
                <a16:creationId xmlns:a16="http://schemas.microsoft.com/office/drawing/2014/main" id="{1F4F1AF9-D011-7147-9620-91A00BDF9E03}"/>
              </a:ext>
            </a:extLst>
          </p:cNvPr>
          <p:cNvSpPr/>
          <p:nvPr/>
        </p:nvSpPr>
        <p:spPr>
          <a:xfrm>
            <a:off x="0" y="0"/>
            <a:ext cx="3617259" cy="3363764"/>
          </a:xfrm>
          <a:prstGeom prst="parallelogram">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78278"/>
                </a:solidFill>
              </a:rPr>
              <a:t>NBPU support and Feedback</a:t>
            </a:r>
            <a:endParaRPr lang="en-US" sz="3600" b="1" dirty="0"/>
          </a:p>
        </p:txBody>
      </p:sp>
      <p:sp>
        <p:nvSpPr>
          <p:cNvPr id="14" name="Oval 13">
            <a:extLst>
              <a:ext uri="{FF2B5EF4-FFF2-40B4-BE49-F238E27FC236}">
                <a16:creationId xmlns:a16="http://schemas.microsoft.com/office/drawing/2014/main" id="{049D91FB-7E38-6147-87C7-0964CBAE5B6E}"/>
              </a:ext>
            </a:extLst>
          </p:cNvPr>
          <p:cNvSpPr/>
          <p:nvPr/>
        </p:nvSpPr>
        <p:spPr>
          <a:xfrm>
            <a:off x="0" y="3000694"/>
            <a:ext cx="2998694" cy="2511910"/>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Designed to help you get the most out of your reporting</a:t>
            </a:r>
          </a:p>
        </p:txBody>
      </p:sp>
      <p:pic>
        <p:nvPicPr>
          <p:cNvPr id="2" name="Audio 1">
            <a:hlinkClick r:id="" action="ppaction://media"/>
            <a:extLst>
              <a:ext uri="{FF2B5EF4-FFF2-40B4-BE49-F238E27FC236}">
                <a16:creationId xmlns:a16="http://schemas.microsoft.com/office/drawing/2014/main" id="{CA45A0E4-2408-B14E-A99D-3AF52E5DACD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484340514"/>
      </p:ext>
    </p:extLst>
  </p:cSld>
  <p:clrMapOvr>
    <a:masterClrMapping/>
  </p:clrMapOvr>
  <mc:AlternateContent xmlns:mc="http://schemas.openxmlformats.org/markup-compatibility/2006" xmlns:p14="http://schemas.microsoft.com/office/powerpoint/2010/main">
    <mc:Choice Requires="p14">
      <p:transition spd="slow" p14:dur="2000" advTm="46580"/>
    </mc:Choice>
    <mc:Fallback xmlns="">
      <p:transition spd="slow" advTm="46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2000" fill="hold"/>
                                        <p:tgtEl>
                                          <p:spTgt spid="6"/>
                                        </p:tgtEl>
                                        <p:attrNameLst>
                                          <p:attrName>ppt_x</p:attrName>
                                        </p:attrNameLst>
                                      </p:cBhvr>
                                      <p:tavLst>
                                        <p:tav tm="0">
                                          <p:val>
                                            <p:strVal val="1+#ppt_w/2"/>
                                          </p:val>
                                        </p:tav>
                                        <p:tav tm="100000">
                                          <p:val>
                                            <p:strVal val="#ppt_x"/>
                                          </p:val>
                                        </p:tav>
                                      </p:tavLst>
                                    </p:anim>
                                    <p:anim calcmode="lin" valueType="num">
                                      <p:cBhvr additive="base">
                                        <p:cTn id="16" dur="2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90E39866-C88F-D840-AD23-1F27C565EE92}"/>
              </a:ext>
            </a:extLst>
          </p:cNvPr>
          <p:cNvGraphicFramePr>
            <a:graphicFrameLocks noGrp="1"/>
          </p:cNvGraphicFramePr>
          <p:nvPr>
            <p:extLst>
              <p:ext uri="{D42A27DB-BD31-4B8C-83A1-F6EECF244321}">
                <p14:modId xmlns:p14="http://schemas.microsoft.com/office/powerpoint/2010/main" val="2131083392"/>
              </p:ext>
            </p:extLst>
          </p:nvPr>
        </p:nvGraphicFramePr>
        <p:xfrm>
          <a:off x="3303639" y="1179871"/>
          <a:ext cx="5545393" cy="4392027"/>
        </p:xfrm>
        <a:graphic>
          <a:graphicData uri="http://schemas.openxmlformats.org/drawingml/2006/table">
            <a:tbl>
              <a:tblPr bandRow="1">
                <a:tableStyleId>{284E427A-3D55-4303-BF80-6455036E1DE7}</a:tableStyleId>
              </a:tblPr>
              <a:tblGrid>
                <a:gridCol w="5545393">
                  <a:extLst>
                    <a:ext uri="{9D8B030D-6E8A-4147-A177-3AD203B41FA5}">
                      <a16:colId xmlns:a16="http://schemas.microsoft.com/office/drawing/2014/main" val="2933236860"/>
                    </a:ext>
                  </a:extLst>
                </a:gridCol>
              </a:tblGrid>
              <a:tr h="584639">
                <a:tc>
                  <a:txBody>
                    <a:bodyPr/>
                    <a:lstStyle/>
                    <a:p>
                      <a:pPr marL="0" marR="0" lvl="0" indent="0" defTabSz="914400" eaLnBrk="1" fontAlgn="auto" latinLnBrk="0" hangingPunct="1">
                        <a:lnSpc>
                          <a:spcPct val="100000"/>
                        </a:lnSpc>
                        <a:spcBef>
                          <a:spcPts val="0"/>
                        </a:spcBef>
                        <a:spcAft>
                          <a:spcPts val="0"/>
                        </a:spcAft>
                        <a:buClr>
                          <a:srgbClr val="0F7481"/>
                        </a:buClr>
                        <a:buSzTx/>
                        <a:buFont typeface="Arial"/>
                        <a:buNone/>
                        <a:tabLst/>
                        <a:defRPr/>
                      </a:pPr>
                      <a:r>
                        <a:rPr kumimoji="0" lang="en-US" sz="2000" u="none" strike="noStrike" kern="0" cap="none" spc="0" normalizeH="0" baseline="0" noProof="0" dirty="0">
                          <a:ln>
                            <a:noFill/>
                          </a:ln>
                          <a:effectLst/>
                          <a:uLnTx/>
                          <a:uFillTx/>
                        </a:rPr>
                        <a:t> Is adequate information provided? </a:t>
                      </a:r>
                    </a:p>
                  </a:txBody>
                  <a:tcPr marL="45720" marR="45720" anchor="ctr"/>
                </a:tc>
                <a:extLst>
                  <a:ext uri="{0D108BD9-81ED-4DB2-BD59-A6C34878D82A}">
                    <a16:rowId xmlns:a16="http://schemas.microsoft.com/office/drawing/2014/main" val="2172547027"/>
                  </a:ext>
                </a:extLst>
              </a:tr>
              <a:tr h="686180">
                <a:tc>
                  <a:txBody>
                    <a:bodyPr/>
                    <a:lstStyle/>
                    <a:p>
                      <a:r>
                        <a:rPr lang="en-US" sz="2000" dirty="0"/>
                        <a:t>All columns are completed for each activity reported?</a:t>
                      </a:r>
                    </a:p>
                  </a:txBody>
                  <a:tcPr marL="45720" marR="45720" anchor="ctr"/>
                </a:tc>
                <a:extLst>
                  <a:ext uri="{0D108BD9-81ED-4DB2-BD59-A6C34878D82A}">
                    <a16:rowId xmlns:a16="http://schemas.microsoft.com/office/drawing/2014/main" val="1859821735"/>
                  </a:ext>
                </a:extLst>
              </a:tr>
              <a:tr h="581098">
                <a:tc>
                  <a:txBody>
                    <a:bodyPr/>
                    <a:lstStyle/>
                    <a:p>
                      <a:r>
                        <a:rPr lang="en-US" sz="2000" dirty="0"/>
                        <a:t>Evidence of collaboration with NBPU TIS?</a:t>
                      </a:r>
                    </a:p>
                  </a:txBody>
                  <a:tcPr marL="45720" marR="45720" anchor="ctr"/>
                </a:tc>
                <a:extLst>
                  <a:ext uri="{0D108BD9-81ED-4DB2-BD59-A6C34878D82A}">
                    <a16:rowId xmlns:a16="http://schemas.microsoft.com/office/drawing/2014/main" val="3547346900"/>
                  </a:ext>
                </a:extLst>
              </a:tr>
              <a:tr h="515865">
                <a:tc>
                  <a:txBody>
                    <a:bodyPr/>
                    <a:lstStyle/>
                    <a:p>
                      <a:r>
                        <a:rPr lang="en-US" sz="2000" dirty="0"/>
                        <a:t>Alignment with AWP?</a:t>
                      </a:r>
                    </a:p>
                  </a:txBody>
                  <a:tcPr marL="45720" marR="45720" anchor="ctr"/>
                </a:tc>
                <a:extLst>
                  <a:ext uri="{0D108BD9-81ED-4DB2-BD59-A6C34878D82A}">
                    <a16:rowId xmlns:a16="http://schemas.microsoft.com/office/drawing/2014/main" val="311087210"/>
                  </a:ext>
                </a:extLst>
              </a:tr>
              <a:tr h="515865">
                <a:tc>
                  <a:txBody>
                    <a:bodyPr/>
                    <a:lstStyle/>
                    <a:p>
                      <a:r>
                        <a:rPr lang="en-US" sz="2000" dirty="0"/>
                        <a:t>Alignment with TIS Grant Guidelines?</a:t>
                      </a:r>
                    </a:p>
                  </a:txBody>
                  <a:tcPr marL="45720" marR="45720" anchor="ctr"/>
                </a:tc>
                <a:extLst>
                  <a:ext uri="{0D108BD9-81ED-4DB2-BD59-A6C34878D82A}">
                    <a16:rowId xmlns:a16="http://schemas.microsoft.com/office/drawing/2014/main" val="3123578081"/>
                  </a:ext>
                </a:extLst>
              </a:tr>
              <a:tr h="384451">
                <a:tc>
                  <a:txBody>
                    <a:bodyPr/>
                    <a:lstStyle/>
                    <a:p>
                      <a:r>
                        <a:rPr lang="en-US" sz="2000" dirty="0"/>
                        <a:t>Good activity reach within TIS region?</a:t>
                      </a:r>
                    </a:p>
                  </a:txBody>
                  <a:tcPr marL="45720" marR="45720" anchor="ctr"/>
                </a:tc>
                <a:extLst>
                  <a:ext uri="{0D108BD9-81ED-4DB2-BD59-A6C34878D82A}">
                    <a16:rowId xmlns:a16="http://schemas.microsoft.com/office/drawing/2014/main" val="791412912"/>
                  </a:ext>
                </a:extLst>
              </a:tr>
              <a:tr h="680183">
                <a:tc>
                  <a:txBody>
                    <a:bodyPr/>
                    <a:lstStyle/>
                    <a:p>
                      <a:r>
                        <a:rPr lang="en-US" sz="2000" dirty="0"/>
                        <a:t>Will team be able to meet the program objectives?</a:t>
                      </a:r>
                    </a:p>
                  </a:txBody>
                  <a:tcPr marL="45720" marR="45720" anchor="ctr"/>
                </a:tc>
                <a:extLst>
                  <a:ext uri="{0D108BD9-81ED-4DB2-BD59-A6C34878D82A}">
                    <a16:rowId xmlns:a16="http://schemas.microsoft.com/office/drawing/2014/main" val="2855160955"/>
                  </a:ext>
                </a:extLst>
              </a:tr>
              <a:tr h="384451">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000" dirty="0"/>
                        <a:t>Budget (value for money)?</a:t>
                      </a:r>
                    </a:p>
                  </a:txBody>
                  <a:tcPr marL="45720" marR="45720" anchor="ctr"/>
                </a:tc>
                <a:extLst>
                  <a:ext uri="{0D108BD9-81ED-4DB2-BD59-A6C34878D82A}">
                    <a16:rowId xmlns:a16="http://schemas.microsoft.com/office/drawing/2014/main" val="1142016747"/>
                  </a:ext>
                </a:extLst>
              </a:tr>
            </a:tbl>
          </a:graphicData>
        </a:graphic>
      </p:graphicFrame>
      <p:sp>
        <p:nvSpPr>
          <p:cNvPr id="8" name="Parallelogram 7">
            <a:extLst>
              <a:ext uri="{FF2B5EF4-FFF2-40B4-BE49-F238E27FC236}">
                <a16:creationId xmlns:a16="http://schemas.microsoft.com/office/drawing/2014/main" id="{1F4F1AF9-D011-7147-9620-91A00BDF9E03}"/>
              </a:ext>
            </a:extLst>
          </p:cNvPr>
          <p:cNvSpPr/>
          <p:nvPr/>
        </p:nvSpPr>
        <p:spPr>
          <a:xfrm>
            <a:off x="1" y="-1"/>
            <a:ext cx="3657600" cy="3377381"/>
          </a:xfrm>
          <a:prstGeom prst="parallelogram">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478278"/>
                </a:solidFill>
              </a:rPr>
              <a:t>Review by FAMS</a:t>
            </a:r>
            <a:endParaRPr lang="en-US" sz="3600" b="1" dirty="0"/>
          </a:p>
        </p:txBody>
      </p:sp>
      <p:sp>
        <p:nvSpPr>
          <p:cNvPr id="14" name="Oval 13">
            <a:extLst>
              <a:ext uri="{FF2B5EF4-FFF2-40B4-BE49-F238E27FC236}">
                <a16:creationId xmlns:a16="http://schemas.microsoft.com/office/drawing/2014/main" id="{049D91FB-7E38-6147-87C7-0964CBAE5B6E}"/>
              </a:ext>
            </a:extLst>
          </p:cNvPr>
          <p:cNvSpPr/>
          <p:nvPr/>
        </p:nvSpPr>
        <p:spPr>
          <a:xfrm>
            <a:off x="0" y="3000694"/>
            <a:ext cx="2998694" cy="2511910"/>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Compliance with funding requirements</a:t>
            </a:r>
          </a:p>
        </p:txBody>
      </p:sp>
      <p:pic>
        <p:nvPicPr>
          <p:cNvPr id="2" name="Audio 1">
            <a:hlinkClick r:id="" action="ppaction://media"/>
            <a:extLst>
              <a:ext uri="{FF2B5EF4-FFF2-40B4-BE49-F238E27FC236}">
                <a16:creationId xmlns:a16="http://schemas.microsoft.com/office/drawing/2014/main" id="{645BAD1B-9EF2-C64C-A019-D32526380AE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912250780"/>
      </p:ext>
    </p:extLst>
  </p:cSld>
  <p:clrMapOvr>
    <a:masterClrMapping/>
  </p:clrMapOvr>
  <mc:AlternateContent xmlns:mc="http://schemas.openxmlformats.org/markup-compatibility/2006" xmlns:p14="http://schemas.microsoft.com/office/powerpoint/2010/main">
    <mc:Choice Requires="p14">
      <p:transition spd="slow" p14:dur="2000" advTm="83093"/>
    </mc:Choice>
    <mc:Fallback xmlns="">
      <p:transition spd="slow" advTm="83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2000" fill="hold"/>
                                        <p:tgtEl>
                                          <p:spTgt spid="6"/>
                                        </p:tgtEl>
                                        <p:attrNameLst>
                                          <p:attrName>ppt_x</p:attrName>
                                        </p:attrNameLst>
                                      </p:cBhvr>
                                      <p:tavLst>
                                        <p:tav tm="0">
                                          <p:val>
                                            <p:strVal val="1+#ppt_w/2"/>
                                          </p:val>
                                        </p:tav>
                                        <p:tav tm="100000">
                                          <p:val>
                                            <p:strVal val="#ppt_x"/>
                                          </p:val>
                                        </p:tav>
                                      </p:tavLst>
                                    </p:anim>
                                    <p:anim calcmode="lin" valueType="num">
                                      <p:cBhvr additive="base">
                                        <p:cTn id="16" dur="2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01837"/>
            <a:ext cx="8406830" cy="792525"/>
          </a:xfrm>
          <a:prstGeom prst="rect">
            <a:avLst/>
          </a:prstGeom>
        </p:spPr>
        <p:txBody>
          <a:bodyPr wrap="square">
            <a:spAutoFit/>
          </a:bodyPr>
          <a:lstStyle/>
          <a:p>
            <a:r>
              <a:rPr lang="en-US" sz="1350" dirty="0"/>
              <a:t> </a:t>
            </a:r>
          </a:p>
          <a:p>
            <a:pPr>
              <a:spcAft>
                <a:spcPts val="900"/>
              </a:spcAft>
            </a:pPr>
            <a:r>
              <a:rPr lang="en-US" sz="3200" b="1" dirty="0">
                <a:solidFill>
                  <a:srgbClr val="478278"/>
                </a:solidFill>
              </a:rPr>
              <a:t>Completing</a:t>
            </a:r>
            <a:r>
              <a:rPr lang="en-US" sz="2700" dirty="0">
                <a:solidFill>
                  <a:srgbClr val="478278"/>
                </a:solidFill>
              </a:rPr>
              <a:t> </a:t>
            </a:r>
            <a:r>
              <a:rPr lang="en-US" sz="3200" b="1" dirty="0">
                <a:solidFill>
                  <a:srgbClr val="478278"/>
                </a:solidFill>
              </a:rPr>
              <a:t>the Performance Report….</a:t>
            </a:r>
            <a:endParaRPr lang="en-US" sz="1350" b="1" dirty="0">
              <a:solidFill>
                <a:srgbClr val="478278"/>
              </a:solidFill>
            </a:endParaRPr>
          </a:p>
        </p:txBody>
      </p:sp>
      <p:pic>
        <p:nvPicPr>
          <p:cNvPr id="6" name="Picture 5">
            <a:extLst>
              <a:ext uri="{FF2B5EF4-FFF2-40B4-BE49-F238E27FC236}">
                <a16:creationId xmlns:a16="http://schemas.microsoft.com/office/drawing/2014/main" id="{1D186069-F389-1A44-9EBD-841A2F6F30B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43000" y="1418236"/>
            <a:ext cx="5539452" cy="3915060"/>
          </a:xfrm>
          <a:prstGeom prst="rect">
            <a:avLst/>
          </a:prstGeom>
          <a:ln>
            <a:solidFill>
              <a:schemeClr val="tx1"/>
            </a:solidFill>
          </a:ln>
        </p:spPr>
      </p:pic>
      <p:pic>
        <p:nvPicPr>
          <p:cNvPr id="2" name="Audio 1">
            <a:hlinkClick r:id="" action="ppaction://media"/>
            <a:extLst>
              <a:ext uri="{FF2B5EF4-FFF2-40B4-BE49-F238E27FC236}">
                <a16:creationId xmlns:a16="http://schemas.microsoft.com/office/drawing/2014/main" id="{83917FE3-331D-5545-A2E3-B5E4C74583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436170228"/>
      </p:ext>
    </p:extLst>
  </p:cSld>
  <p:clrMapOvr>
    <a:masterClrMapping/>
  </p:clrMapOvr>
  <mc:AlternateContent xmlns:mc="http://schemas.openxmlformats.org/markup-compatibility/2006" xmlns:p14="http://schemas.microsoft.com/office/powerpoint/2010/main">
    <mc:Choice Requires="p14">
      <p:transition spd="slow" p14:dur="2000" advTm="23249"/>
    </mc:Choice>
    <mc:Fallback xmlns="">
      <p:transition spd="slow" advTm="23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7592"/>
            <a:ext cx="8406830" cy="792525"/>
          </a:xfrm>
          <a:prstGeom prst="rect">
            <a:avLst/>
          </a:prstGeom>
        </p:spPr>
        <p:txBody>
          <a:bodyPr wrap="square">
            <a:spAutoFit/>
          </a:bodyPr>
          <a:lstStyle/>
          <a:p>
            <a:r>
              <a:rPr lang="en-US" sz="1350" dirty="0"/>
              <a:t> </a:t>
            </a:r>
          </a:p>
          <a:p>
            <a:pPr>
              <a:spcAft>
                <a:spcPts val="900"/>
              </a:spcAft>
            </a:pPr>
            <a:r>
              <a:rPr lang="en-US" sz="3200" b="1" dirty="0">
                <a:solidFill>
                  <a:srgbClr val="478278"/>
                </a:solidFill>
              </a:rPr>
              <a:t>Completing the Performance Report….</a:t>
            </a:r>
            <a:endParaRPr lang="en-US" sz="1600" b="1" dirty="0">
              <a:solidFill>
                <a:srgbClr val="478278"/>
              </a:solidFill>
            </a:endParaRPr>
          </a:p>
        </p:txBody>
      </p:sp>
      <p:pic>
        <p:nvPicPr>
          <p:cNvPr id="6" name="Picture 5">
            <a:extLst>
              <a:ext uri="{FF2B5EF4-FFF2-40B4-BE49-F238E27FC236}">
                <a16:creationId xmlns:a16="http://schemas.microsoft.com/office/drawing/2014/main" id="{1D186069-F389-1A44-9EBD-841A2F6F30B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4859" y="873173"/>
            <a:ext cx="5539452" cy="3915060"/>
          </a:xfrm>
          <a:prstGeom prst="rect">
            <a:avLst/>
          </a:prstGeom>
          <a:ln>
            <a:solidFill>
              <a:schemeClr val="tx1"/>
            </a:solidFill>
          </a:ln>
        </p:spPr>
      </p:pic>
      <p:pic>
        <p:nvPicPr>
          <p:cNvPr id="2" name="Picture 1">
            <a:extLst>
              <a:ext uri="{FF2B5EF4-FFF2-40B4-BE49-F238E27FC236}">
                <a16:creationId xmlns:a16="http://schemas.microsoft.com/office/drawing/2014/main" id="{8DF10CCE-9F9A-B144-B199-8564279F9BF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669458" y="1034779"/>
            <a:ext cx="6341808" cy="4469035"/>
          </a:xfrm>
          <a:prstGeom prst="rect">
            <a:avLst/>
          </a:prstGeom>
          <a:ln w="12700">
            <a:solidFill>
              <a:schemeClr val="tx1"/>
            </a:solidFill>
          </a:ln>
        </p:spPr>
      </p:pic>
      <p:pic>
        <p:nvPicPr>
          <p:cNvPr id="3" name="Picture 2">
            <a:hlinkHover r:id="" action="ppaction://noaction" highlightClick="1"/>
            <a:extLst>
              <a:ext uri="{FF2B5EF4-FFF2-40B4-BE49-F238E27FC236}">
                <a16:creationId xmlns:a16="http://schemas.microsoft.com/office/drawing/2014/main" id="{886940FC-7E06-A343-928A-BC3E8ED3689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669458" y="1034779"/>
            <a:ext cx="6341808" cy="4469036"/>
          </a:xfrm>
          <a:prstGeom prst="rect">
            <a:avLst/>
          </a:prstGeom>
          <a:ln w="12700">
            <a:solidFill>
              <a:schemeClr val="tx1"/>
            </a:solidFill>
          </a:ln>
        </p:spPr>
      </p:pic>
      <p:pic>
        <p:nvPicPr>
          <p:cNvPr id="5" name="Audio 4">
            <a:hlinkClick r:id="" action="ppaction://media"/>
            <a:extLst>
              <a:ext uri="{FF2B5EF4-FFF2-40B4-BE49-F238E27FC236}">
                <a16:creationId xmlns:a16="http://schemas.microsoft.com/office/drawing/2014/main" id="{8C710BEE-8819-1C49-A233-AB1FE204262E}"/>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7015097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78654">
        <p159:morph option="byObject"/>
      </p:transition>
    </mc:Choice>
    <mc:Fallback xmlns="">
      <p:transition spd="slow" advTm="7865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2000" fill="hold"/>
                                        <p:tgtEl>
                                          <p:spTgt spid="2"/>
                                        </p:tgtEl>
                                        <p:attrNameLst>
                                          <p:attrName>ppt_x</p:attrName>
                                        </p:attrNameLst>
                                      </p:cBhvr>
                                      <p:tavLst>
                                        <p:tav tm="0">
                                          <p:val>
                                            <p:strVal val="#ppt_x"/>
                                          </p:val>
                                        </p:tav>
                                        <p:tav tm="100000">
                                          <p:val>
                                            <p:strVal val="#ppt_x"/>
                                          </p:val>
                                        </p:tav>
                                      </p:tavLst>
                                    </p:anim>
                                    <p:anim calcmode="lin" valueType="num">
                                      <p:cBhvr additive="base">
                                        <p:cTn id="12"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nodeType="clickEffect">
                                  <p:stCondLst>
                                    <p:cond delay="0"/>
                                  </p:stCondLst>
                                  <p:childTnLst>
                                    <p:animEffect transition="out" filter="wipe(down)">
                                      <p:cBhvr>
                                        <p:cTn id="16" dur="2000"/>
                                        <p:tgtEl>
                                          <p:spTgt spid="2"/>
                                        </p:tgtEl>
                                      </p:cBhvr>
                                    </p:animEffect>
                                    <p:set>
                                      <p:cBhvr>
                                        <p:cTn id="17" dur="1" fill="hold">
                                          <p:stCondLst>
                                            <p:cond delay="1999"/>
                                          </p:stCondLst>
                                        </p:cTn>
                                        <p:tgtEl>
                                          <p:spTgt spid="2"/>
                                        </p:tgtEl>
                                        <p:attrNameLst>
                                          <p:attrName>style.visibility</p:attrName>
                                        </p:attrNameLst>
                                      </p:cBhvr>
                                      <p:to>
                                        <p:strVal val="hidden"/>
                                      </p:to>
                                    </p:set>
                                  </p:childTnLst>
                                </p:cTn>
                              </p:par>
                              <p:par>
                                <p:cTn id="18" presetID="2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3|3.5|13.8"/>
</p:tagLst>
</file>

<file path=ppt/tags/tag10.xml><?xml version="1.0" encoding="utf-8"?>
<p:tagLst xmlns:a="http://schemas.openxmlformats.org/drawingml/2006/main" xmlns:r="http://schemas.openxmlformats.org/officeDocument/2006/relationships" xmlns:p="http://schemas.openxmlformats.org/presentationml/2006/main">
  <p:tag name="TIMING" val="|10.6|21"/>
</p:tagLst>
</file>

<file path=ppt/tags/tag11.xml><?xml version="1.0" encoding="utf-8"?>
<p:tagLst xmlns:a="http://schemas.openxmlformats.org/drawingml/2006/main" xmlns:r="http://schemas.openxmlformats.org/officeDocument/2006/relationships" xmlns:p="http://schemas.openxmlformats.org/presentationml/2006/main">
  <p:tag name="TIMING" val="|16.6|39"/>
</p:tagLst>
</file>

<file path=ppt/tags/tag12.xml><?xml version="1.0" encoding="utf-8"?>
<p:tagLst xmlns:a="http://schemas.openxmlformats.org/drawingml/2006/main" xmlns:r="http://schemas.openxmlformats.org/officeDocument/2006/relationships" xmlns:p="http://schemas.openxmlformats.org/presentationml/2006/main">
  <p:tag name="TIMING" val="|11|51.4"/>
</p:tagLst>
</file>

<file path=ppt/tags/tag13.xml><?xml version="1.0" encoding="utf-8"?>
<p:tagLst xmlns:a="http://schemas.openxmlformats.org/drawingml/2006/main" xmlns:r="http://schemas.openxmlformats.org/officeDocument/2006/relationships" xmlns:p="http://schemas.openxmlformats.org/presentationml/2006/main">
  <p:tag name="TIMING" val="|5.3|16.2"/>
</p:tagLst>
</file>

<file path=ppt/tags/tag14.xml><?xml version="1.0" encoding="utf-8"?>
<p:tagLst xmlns:a="http://schemas.openxmlformats.org/drawingml/2006/main" xmlns:r="http://schemas.openxmlformats.org/officeDocument/2006/relationships" xmlns:p="http://schemas.openxmlformats.org/presentationml/2006/main">
  <p:tag name="TIMING" val="|15.4|20.4|3.8"/>
</p:tagLst>
</file>

<file path=ppt/tags/tag15.xml><?xml version="1.0" encoding="utf-8"?>
<p:tagLst xmlns:a="http://schemas.openxmlformats.org/drawingml/2006/main" xmlns:r="http://schemas.openxmlformats.org/officeDocument/2006/relationships" xmlns:p="http://schemas.openxmlformats.org/presentationml/2006/main">
  <p:tag name="TIMING" val="|8.5|4.1|4.1|3.8"/>
</p:tagLst>
</file>

<file path=ppt/tags/tag16.xml><?xml version="1.0" encoding="utf-8"?>
<p:tagLst xmlns:a="http://schemas.openxmlformats.org/drawingml/2006/main" xmlns:r="http://schemas.openxmlformats.org/officeDocument/2006/relationships" xmlns:p="http://schemas.openxmlformats.org/presentationml/2006/main">
  <p:tag name="TIMING" val="|12.7|19.7|15.5|18.8"/>
</p:tagLst>
</file>

<file path=ppt/tags/tag2.xml><?xml version="1.0" encoding="utf-8"?>
<p:tagLst xmlns:a="http://schemas.openxmlformats.org/drawingml/2006/main" xmlns:r="http://schemas.openxmlformats.org/officeDocument/2006/relationships" xmlns:p="http://schemas.openxmlformats.org/presentationml/2006/main">
  <p:tag name="TIMING" val="|5.9|13.7|9.3"/>
</p:tagLst>
</file>

<file path=ppt/tags/tag3.xml><?xml version="1.0" encoding="utf-8"?>
<p:tagLst xmlns:a="http://schemas.openxmlformats.org/drawingml/2006/main" xmlns:r="http://schemas.openxmlformats.org/officeDocument/2006/relationships" xmlns:p="http://schemas.openxmlformats.org/presentationml/2006/main">
  <p:tag name="TIMING" val="|0.1|18.8|8.1"/>
</p:tagLst>
</file>

<file path=ppt/tags/tag4.xml><?xml version="1.0" encoding="utf-8"?>
<p:tagLst xmlns:a="http://schemas.openxmlformats.org/drawingml/2006/main" xmlns:r="http://schemas.openxmlformats.org/officeDocument/2006/relationships" xmlns:p="http://schemas.openxmlformats.org/presentationml/2006/main">
  <p:tag name="TIMING" val="|7|20.3"/>
</p:tagLst>
</file>

<file path=ppt/tags/tag5.xml><?xml version="1.0" encoding="utf-8"?>
<p:tagLst xmlns:a="http://schemas.openxmlformats.org/drawingml/2006/main" xmlns:r="http://schemas.openxmlformats.org/officeDocument/2006/relationships" xmlns:p="http://schemas.openxmlformats.org/presentationml/2006/main">
  <p:tag name="TIMING" val="|7.6|5.7"/>
</p:tagLst>
</file>

<file path=ppt/tags/tag6.xml><?xml version="1.0" encoding="utf-8"?>
<p:tagLst xmlns:a="http://schemas.openxmlformats.org/drawingml/2006/main" xmlns:r="http://schemas.openxmlformats.org/officeDocument/2006/relationships" xmlns:p="http://schemas.openxmlformats.org/presentationml/2006/main">
  <p:tag name="TIMING" val="|32.9|35.3"/>
</p:tagLst>
</file>

<file path=ppt/tags/tag7.xml><?xml version="1.0" encoding="utf-8"?>
<p:tagLst xmlns:a="http://schemas.openxmlformats.org/drawingml/2006/main" xmlns:r="http://schemas.openxmlformats.org/officeDocument/2006/relationships" xmlns:p="http://schemas.openxmlformats.org/presentationml/2006/main">
  <p:tag name="TIMING" val="|5.7|32"/>
</p:tagLst>
</file>

<file path=ppt/tags/tag8.xml><?xml version="1.0" encoding="utf-8"?>
<p:tagLst xmlns:a="http://schemas.openxmlformats.org/drawingml/2006/main" xmlns:r="http://schemas.openxmlformats.org/officeDocument/2006/relationships" xmlns:p="http://schemas.openxmlformats.org/presentationml/2006/main">
  <p:tag name="TIMING" val="|13.3|55.2"/>
</p:tagLst>
</file>

<file path=ppt/tags/tag9.xml><?xml version="1.0" encoding="utf-8"?>
<p:tagLst xmlns:a="http://schemas.openxmlformats.org/drawingml/2006/main" xmlns:r="http://schemas.openxmlformats.org/officeDocument/2006/relationships" xmlns:p="http://schemas.openxmlformats.org/presentationml/2006/main">
  <p:tag name="TIMING" val="|5.5|24.4"/>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Exercis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a:majorFont>
        <a:latin typeface="Rockwell"/>
        <a:ea typeface=""/>
        <a:cs typeface=""/>
        <a:font script="Grek" typeface="Cambria"/>
        <a:font script="Cyrl" typeface="Cambria"/>
        <a:font script="Jpan" typeface="ＭＳ 明朝"/>
        <a:font script="Hang" typeface="바탕"/>
        <a:font script="Hans" typeface="华文新魏"/>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venir Light"/>
        <a:ea typeface=""/>
        <a:cs typeface=""/>
        <a:font script="Grek" typeface="Cambria"/>
        <a:font script="Cyrl" typeface="Cambria"/>
        <a:font script="Jpan" typeface="ＭＳ 明朝"/>
        <a:font script="Hang" typeface="바탕"/>
        <a:font script="Hans" typeface="华文新魏"/>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B6FBC08F2B2D14EAAD30DB4297C23B3" ma:contentTypeVersion="8" ma:contentTypeDescription="Create a new document." ma:contentTypeScope="" ma:versionID="db2622462a7af7f5efe46330b185a458">
  <xsd:schema xmlns:xsd="http://www.w3.org/2001/XMLSchema" xmlns:xs="http://www.w3.org/2001/XMLSchema" xmlns:p="http://schemas.microsoft.com/office/2006/metadata/properties" xmlns:ns3="0603d150-51de-4c68-8b17-ade88d381192" targetNamespace="http://schemas.microsoft.com/office/2006/metadata/properties" ma:root="true" ma:fieldsID="5e28920dadc4694b39eeaa2af63f6c71" ns3:_="">
    <xsd:import namespace="0603d150-51de-4c68-8b17-ade88d381192"/>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03d150-51de-4c68-8b17-ade88d3811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CE5716D-7D1E-46F6-9AF2-D7AF95E9DD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603d150-51de-4c68-8b17-ade88d3811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DFAC21-8DA5-4E25-ABA8-F0EE851FF7F7}">
  <ds:schemaRefs>
    <ds:schemaRef ds:uri="0603d150-51de-4c68-8b17-ade88d381192"/>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5FE00E20-2C86-4CF4-A736-DE91EE6CA1E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5353</TotalTime>
  <Words>3370</Words>
  <Application>Microsoft Office PowerPoint</Application>
  <PresentationFormat>On-screen Show (4:3)</PresentationFormat>
  <Paragraphs>213</Paragraphs>
  <Slides>22</Slides>
  <Notes>22</Notes>
  <HiddenSlides>0</HiddenSlides>
  <MMClips>22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Arial</vt:lpstr>
      <vt:lpstr>Avenir Light</vt:lpstr>
      <vt:lpstr>Calibri</vt:lpstr>
      <vt:lpstr>Rockwell</vt:lpstr>
      <vt:lpstr>Wingdings</vt:lpstr>
      <vt:lpstr>Wingdings 2</vt:lpstr>
      <vt:lpstr>1_Exercise</vt:lpstr>
      <vt:lpstr>Office Theme</vt:lpstr>
      <vt:lpstr>The best TIS Performance Report the world has ever seen  </vt:lpstr>
      <vt:lpstr>Performance reports show the impact of your Population Health Promotion activities</vt:lpstr>
      <vt:lpstr>Performance reports show the impact of your Population Health Promotion activities</vt:lpstr>
      <vt:lpstr>Performance Report Lodgment and Review Process </vt:lpstr>
      <vt:lpstr>Performance Report Lodgment and Review Process </vt:lpstr>
      <vt:lpstr>PowerPoint Presentation</vt:lpstr>
      <vt:lpstr>PowerPoint Presentation</vt:lpstr>
      <vt:lpstr>PowerPoint Presentation</vt:lpstr>
      <vt:lpstr>PowerPoint Presentation</vt:lpstr>
      <vt:lpstr>General Formatting Difficulties </vt:lpstr>
      <vt:lpstr>Frequency responses: Indicators 1, 5, 6  </vt:lpstr>
      <vt:lpstr>PowerPoint Presentation</vt:lpstr>
      <vt:lpstr>Defining ‘Reach’</vt:lpstr>
      <vt:lpstr>Reporting activities repeated across geographical areas </vt:lpstr>
      <vt:lpstr>Indicator 1: number of events held</vt:lpstr>
      <vt:lpstr>Indicator 3: number of written referrals to Quitline </vt:lpstr>
      <vt:lpstr>Addition of information around NBPU feedback</vt:lpstr>
      <vt:lpstr>PowerPoint Presentation</vt:lpstr>
      <vt:lpstr>What is a case study/success story?  </vt:lpstr>
      <vt:lpstr>It should include evidence of impact: </vt:lpstr>
      <vt:lpstr>Performance reporting for 2020 </vt:lpstr>
      <vt:lpstr> Thank you for listening  You can find more information and resources for M&amp;E (including writing case studies/success stories) here: https://tacklingsmoking.org.au/monitoring-and-evaluation/evaluation-methods/  More information about the indicators and performance reporting is here: https://tacklingsmoking.org.au/monitoring-and-evaluation/reporting-tis-activities/ and here: https://tacklingsmoking.org.au/monitoring-and-evaluation/tis-evaluation/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Tackling indigenous smoking</dc:title>
  <dc:creator>Penney Upton</dc:creator>
  <cp:lastModifiedBy>Ashleigh PARNELL</cp:lastModifiedBy>
  <cp:revision>120</cp:revision>
  <cp:lastPrinted>2019-10-22T13:35:42Z</cp:lastPrinted>
  <dcterms:created xsi:type="dcterms:W3CDTF">2019-03-22T07:57:53Z</dcterms:created>
  <dcterms:modified xsi:type="dcterms:W3CDTF">2020-08-14T01:21:21Z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0x010100FB6FBC08F2B2D14EAAD30DB4297C23B3</vt:lpwstr>
  </property>
</Properties>
</file>