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36" r:id="rId2"/>
    <p:sldId id="269" r:id="rId3"/>
    <p:sldId id="429" r:id="rId4"/>
    <p:sldId id="437" r:id="rId5"/>
    <p:sldId id="438" r:id="rId6"/>
    <p:sldId id="434" r:id="rId7"/>
    <p:sldId id="432" r:id="rId8"/>
    <p:sldId id="433" r:id="rId9"/>
    <p:sldId id="430" r:id="rId10"/>
    <p:sldId id="421" r:id="rId11"/>
    <p:sldId id="435" r:id="rId12"/>
    <p:sldId id="420" r:id="rId13"/>
    <p:sldId id="388" r:id="rId1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ve Fisher" initials="SF" lastIdx="32" clrIdx="0"/>
  <p:cmAuthor id="1" name="Maria Rodrigues" initials="" lastIdx="17" clrIdx="1"/>
  <p:cmAuthor id="2" name="Ingrid Horto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4AF"/>
    <a:srgbClr val="46AAAD"/>
    <a:srgbClr val="5FECEF"/>
    <a:srgbClr val="6D1927"/>
    <a:srgbClr val="B9046F"/>
    <a:srgbClr val="793080"/>
    <a:srgbClr val="3260AB"/>
    <a:srgbClr val="5CB49D"/>
    <a:srgbClr val="FB4E09"/>
    <a:srgbClr val="2D2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35" autoAdjust="0"/>
    <p:restoredTop sz="81146" autoAdjust="0"/>
  </p:normalViewPr>
  <p:slideViewPr>
    <p:cSldViewPr>
      <p:cViewPr varScale="1">
        <p:scale>
          <a:sx n="54" d="100"/>
          <a:sy n="54" d="100"/>
        </p:scale>
        <p:origin x="1784" y="5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Arial"/>
              </a:defRPr>
            </a:lvl1pPr>
          </a:lstStyle>
          <a:p>
            <a:fld id="{976A4730-A86E-4545-9082-E604D2E4C53C}" type="datetimeFigureOut">
              <a:rPr lang="en-US" smtClean="0"/>
              <a:pPr/>
              <a:t>6/12/2019</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atin typeface="Arial"/>
              </a:defRPr>
            </a:lvl1pPr>
          </a:lstStyle>
          <a:p>
            <a:fld id="{DDC5BFB4-43BD-1649-8E5E-02CAB14763B2}" type="slidenum">
              <a:rPr lang="en-US" smtClean="0"/>
              <a:pPr/>
              <a:t>‹#›</a:t>
            </a:fld>
            <a:endParaRPr lang="en-US" dirty="0"/>
          </a:p>
        </p:txBody>
      </p:sp>
    </p:spTree>
    <p:extLst>
      <p:ext uri="{BB962C8B-B14F-4D97-AF65-F5344CB8AC3E}">
        <p14:creationId xmlns:p14="http://schemas.microsoft.com/office/powerpoint/2010/main" val="1436531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132312" y="0"/>
            <a:ext cx="5011688" cy="2771927"/>
          </a:xfrm>
          <a:prstGeom prst="rect">
            <a:avLst/>
          </a:prstGeom>
          <a:blipFill>
            <a:blip r:embed="rId2" cstate="print"/>
            <a:srcRect/>
            <a:stretch>
              <a:fillRect l="-82456" t="2" r="4" b="-147411"/>
            </a:stretch>
          </a:blipFill>
        </p:spPr>
        <p:txBody>
          <a:bodyPr wrap="square" lIns="0" tIns="0" rIns="0" bIns="0" rtlCol="0"/>
          <a:lstStyle/>
          <a:p>
            <a:endParaRPr/>
          </a:p>
        </p:txBody>
      </p:sp>
      <p:sp>
        <p:nvSpPr>
          <p:cNvPr id="7" name="Rectangle 6"/>
          <p:cNvSpPr/>
          <p:nvPr userDrawn="1"/>
        </p:nvSpPr>
        <p:spPr>
          <a:xfrm>
            <a:off x="0" y="2362200"/>
            <a:ext cx="9144000" cy="3124200"/>
          </a:xfrm>
          <a:prstGeom prst="rect">
            <a:avLst/>
          </a:prstGeom>
          <a:solidFill>
            <a:srgbClr val="0F7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Holder 2"/>
          <p:cNvSpPr>
            <a:spLocks noGrp="1"/>
          </p:cNvSpPr>
          <p:nvPr>
            <p:ph type="ctrTitle"/>
          </p:nvPr>
        </p:nvSpPr>
        <p:spPr>
          <a:xfrm>
            <a:off x="533400" y="2971800"/>
            <a:ext cx="7391400" cy="670560"/>
          </a:xfrm>
          <a:prstGeom prst="rect">
            <a:avLst/>
          </a:prstGeom>
        </p:spPr>
        <p:txBody>
          <a:bodyPr wrap="square" lIns="0" tIns="0" rIns="0" bIns="0">
            <a:spAutoFit/>
          </a:bodyPr>
          <a:lstStyle>
            <a:lvl1pPr>
              <a:defRPr sz="4400" b="0" i="0">
                <a:solidFill>
                  <a:schemeClr val="bg1"/>
                </a:solidFill>
                <a:latin typeface="+mj-lt"/>
                <a:cs typeface="Arial"/>
              </a:defRPr>
            </a:lvl1pPr>
          </a:lstStyle>
          <a:p>
            <a:endParaRPr dirty="0"/>
          </a:p>
        </p:txBody>
      </p:sp>
      <p:sp>
        <p:nvSpPr>
          <p:cNvPr id="3" name="Holder 3"/>
          <p:cNvSpPr>
            <a:spLocks noGrp="1"/>
          </p:cNvSpPr>
          <p:nvPr>
            <p:ph type="subTitle" idx="4"/>
          </p:nvPr>
        </p:nvSpPr>
        <p:spPr>
          <a:xfrm>
            <a:off x="533400" y="3810000"/>
            <a:ext cx="7391400" cy="492443"/>
          </a:xfrm>
          <a:prstGeom prst="rect">
            <a:avLst/>
          </a:prstGeom>
        </p:spPr>
        <p:txBody>
          <a:bodyPr wrap="square" lIns="0" tIns="0" rIns="0" bIns="0">
            <a:spAutoFit/>
          </a:bodyPr>
          <a:lstStyle>
            <a:lvl1pPr>
              <a:defRPr>
                <a:solidFill>
                  <a:srgbClr val="33B5C6"/>
                </a:solidFill>
                <a:latin typeface="+mn-lt"/>
                <a:cs typeface="Arial"/>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chemeClr val="bg1"/>
                </a:solidFill>
                <a:latin typeface="Calibri"/>
                <a:cs typeface="Calibri"/>
              </a:defRPr>
            </a:lvl1pPr>
          </a:lstStyle>
          <a:p>
            <a:pPr marL="12700">
              <a:lnSpc>
                <a:spcPts val="1240"/>
              </a:lnSpc>
            </a:pPr>
            <a:r>
              <a:rPr lang="en-US" dirty="0">
                <a:latin typeface="Arial"/>
                <a:cs typeface="Arial"/>
              </a:rPr>
              <a:t>the evidence</a:t>
            </a:r>
            <a:r>
              <a:rPr lang="en-US" spc="-125" dirty="0">
                <a:latin typeface="Arial"/>
                <a:cs typeface="Arial"/>
              </a:rPr>
              <a:t> </a:t>
            </a:r>
            <a:r>
              <a:rPr lang="en-US" dirty="0">
                <a:latin typeface="Arial"/>
                <a:cs typeface="Arial"/>
              </a:rPr>
              <a:t>base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9" name="Picture 8"/>
          <p:cNvPicPr>
            <a:picLocks noChangeAspect="1"/>
          </p:cNvPicPr>
          <p:nvPr userDrawn="1"/>
        </p:nvPicPr>
        <p:blipFill>
          <a:blip r:embed="rId3"/>
          <a:stretch>
            <a:fillRect/>
          </a:stretch>
        </p:blipFill>
        <p:spPr>
          <a:xfrm>
            <a:off x="482600" y="457200"/>
            <a:ext cx="1879600" cy="14097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2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132312" y="0"/>
            <a:ext cx="5011688" cy="2771927"/>
          </a:xfrm>
          <a:prstGeom prst="rect">
            <a:avLst/>
          </a:prstGeom>
          <a:blipFill>
            <a:blip r:embed="rId2" cstate="print"/>
            <a:srcRect/>
            <a:stretch>
              <a:fillRect l="-82456" t="2" r="4" b="-147411"/>
            </a:stretch>
          </a:blipFill>
        </p:spPr>
        <p:txBody>
          <a:bodyPr wrap="square" lIns="0" tIns="0" rIns="0" bIns="0" rtlCol="0"/>
          <a:lstStyle/>
          <a:p>
            <a:endParaRPr/>
          </a:p>
        </p:txBody>
      </p:sp>
      <p:sp>
        <p:nvSpPr>
          <p:cNvPr id="7" name="Rectangle 6"/>
          <p:cNvSpPr/>
          <p:nvPr userDrawn="1"/>
        </p:nvSpPr>
        <p:spPr>
          <a:xfrm>
            <a:off x="0" y="2362200"/>
            <a:ext cx="9144000" cy="3124200"/>
          </a:xfrm>
          <a:prstGeom prst="rect">
            <a:avLst/>
          </a:prstGeom>
          <a:solidFill>
            <a:srgbClr val="0F7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Holder 2"/>
          <p:cNvSpPr>
            <a:spLocks noGrp="1"/>
          </p:cNvSpPr>
          <p:nvPr>
            <p:ph type="ctrTitle"/>
          </p:nvPr>
        </p:nvSpPr>
        <p:spPr>
          <a:xfrm>
            <a:off x="533400" y="2971800"/>
            <a:ext cx="7772400" cy="670560"/>
          </a:xfrm>
          <a:prstGeom prst="rect">
            <a:avLst/>
          </a:prstGeom>
        </p:spPr>
        <p:txBody>
          <a:bodyPr wrap="square" lIns="0" tIns="0" rIns="0" bIns="0">
            <a:spAutoFit/>
          </a:bodyPr>
          <a:lstStyle>
            <a:lvl1pPr>
              <a:defRPr sz="4400" b="0" i="0">
                <a:solidFill>
                  <a:schemeClr val="bg1"/>
                </a:solidFill>
                <a:latin typeface="+mj-lt"/>
                <a:cs typeface="Arial"/>
              </a:defRPr>
            </a:lvl1pPr>
          </a:lstStyle>
          <a:p>
            <a:endParaRPr dirty="0"/>
          </a:p>
        </p:txBody>
      </p:sp>
      <p:sp>
        <p:nvSpPr>
          <p:cNvPr id="3" name="Holder 3"/>
          <p:cNvSpPr>
            <a:spLocks noGrp="1"/>
          </p:cNvSpPr>
          <p:nvPr>
            <p:ph type="subTitle" idx="4"/>
          </p:nvPr>
        </p:nvSpPr>
        <p:spPr>
          <a:xfrm>
            <a:off x="533400" y="3810000"/>
            <a:ext cx="7772400" cy="492443"/>
          </a:xfrm>
          <a:prstGeom prst="rect">
            <a:avLst/>
          </a:prstGeom>
        </p:spPr>
        <p:txBody>
          <a:bodyPr wrap="square" lIns="0" tIns="0" rIns="0" bIns="0">
            <a:spAutoFit/>
          </a:bodyPr>
          <a:lstStyle>
            <a:lvl1pPr>
              <a:defRPr>
                <a:solidFill>
                  <a:srgbClr val="32B1C1"/>
                </a:solidFill>
                <a:latin typeface="+mn-lt"/>
                <a:cs typeface="Arial"/>
              </a:defRPr>
            </a:lvl1pPr>
          </a:lstStyle>
          <a:p>
            <a:endParaRPr dirty="0"/>
          </a:p>
        </p:txBody>
      </p:sp>
      <p:pic>
        <p:nvPicPr>
          <p:cNvPr id="9" name="Picture 8"/>
          <p:cNvPicPr>
            <a:picLocks noChangeAspect="1"/>
          </p:cNvPicPr>
          <p:nvPr userDrawn="1"/>
        </p:nvPicPr>
        <p:blipFill>
          <a:blip r:embed="rId3"/>
          <a:stretch>
            <a:fillRect/>
          </a:stretch>
        </p:blipFill>
        <p:spPr>
          <a:xfrm>
            <a:off x="482600" y="457200"/>
            <a:ext cx="1879600" cy="1409700"/>
          </a:xfrm>
          <a:prstGeom prst="rect">
            <a:avLst/>
          </a:prstGeom>
        </p:spPr>
      </p:pic>
      <p:pic>
        <p:nvPicPr>
          <p:cNvPr id="10" name="Picture 9"/>
          <p:cNvPicPr>
            <a:picLocks noChangeAspect="1"/>
          </p:cNvPicPr>
          <p:nvPr userDrawn="1"/>
        </p:nvPicPr>
        <p:blipFill>
          <a:blip r:embed="rId4"/>
          <a:stretch>
            <a:fillRect/>
          </a:stretch>
        </p:blipFill>
        <p:spPr>
          <a:xfrm>
            <a:off x="609600" y="5715000"/>
            <a:ext cx="1447800" cy="990600"/>
          </a:xfrm>
          <a:prstGeom prst="rect">
            <a:avLst/>
          </a:prstGeom>
        </p:spPr>
      </p:pic>
      <p:pic>
        <p:nvPicPr>
          <p:cNvPr id="11" name="Picture 10"/>
          <p:cNvPicPr>
            <a:picLocks noChangeAspect="1"/>
          </p:cNvPicPr>
          <p:nvPr userDrawn="1"/>
        </p:nvPicPr>
        <p:blipFill>
          <a:blip r:embed="rId5"/>
          <a:stretch>
            <a:fillRect/>
          </a:stretch>
        </p:blipFill>
        <p:spPr>
          <a:xfrm>
            <a:off x="6858000" y="6019800"/>
            <a:ext cx="1708648" cy="398037"/>
          </a:xfrm>
          <a:prstGeom prst="rect">
            <a:avLst/>
          </a:prstGeom>
        </p:spPr>
      </p:pic>
    </p:spTree>
    <p:extLst>
      <p:ext uri="{BB962C8B-B14F-4D97-AF65-F5344CB8AC3E}">
        <p14:creationId xmlns:p14="http://schemas.microsoft.com/office/powerpoint/2010/main" val="147493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848600" cy="55765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type="body" idx="1"/>
          </p:nvPr>
        </p:nvSpPr>
        <p:spPr>
          <a:xfrm>
            <a:off x="457201" y="1447800"/>
            <a:ext cx="7848600" cy="3962400"/>
          </a:xfrm>
        </p:spPr>
        <p:txBody>
          <a:bodyPr lIns="0" tIns="0" rIns="0" bIns="0"/>
          <a:lstStyle>
            <a:lvl1pPr marL="457200" indent="-457200">
              <a:buClr>
                <a:srgbClr val="0F7481"/>
              </a:buClr>
              <a:buFont typeface="Arial"/>
              <a:buChar char="•"/>
              <a:defRPr sz="2800" b="0" i="0">
                <a:solidFill>
                  <a:srgbClr val="1E1C11"/>
                </a:solidFill>
                <a:latin typeface="+mn-lt"/>
                <a:cs typeface="Arial"/>
              </a:defRPr>
            </a:lvl1pPr>
          </a:lstStyle>
          <a:p>
            <a:endParaRPr dirty="0"/>
          </a:p>
        </p:txBody>
      </p:sp>
      <p:sp>
        <p:nvSpPr>
          <p:cNvPr id="4" name="Holder 4"/>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6/12/2019</a:t>
            </a:fld>
            <a:endParaRPr lang="en-US" dirty="0"/>
          </a:p>
        </p:txBody>
      </p:sp>
      <p:sp>
        <p:nvSpPr>
          <p:cNvPr id="6" name="Holder 6"/>
          <p:cNvSpPr>
            <a:spLocks noGrp="1"/>
          </p:cNvSpPr>
          <p:nvPr>
            <p:ph type="sldNum" sz="quarter" idx="7"/>
          </p:nvPr>
        </p:nvSpPr>
        <p:spPr>
          <a:xfrm>
            <a:off x="6248400" y="6477000"/>
            <a:ext cx="2103120" cy="153888"/>
          </a:xfr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NBPU.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5746" y="-606915"/>
            <a:ext cx="3117854" cy="313677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848600" cy="55765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type="body" idx="1"/>
          </p:nvPr>
        </p:nvSpPr>
        <p:spPr>
          <a:xfrm>
            <a:off x="457201" y="1447800"/>
            <a:ext cx="7848600" cy="3962400"/>
          </a:xfrm>
        </p:spPr>
        <p:txBody>
          <a:bodyPr lIns="0" tIns="0" rIns="0" bIns="0"/>
          <a:lstStyle>
            <a:lvl1pPr marL="457200" indent="-457200">
              <a:buClr>
                <a:srgbClr val="0F7481"/>
              </a:buClr>
              <a:buFont typeface="Arial"/>
              <a:buChar char="•"/>
              <a:defRPr sz="2800" b="0" i="0">
                <a:solidFill>
                  <a:srgbClr val="1E1C11"/>
                </a:solidFill>
                <a:latin typeface="+mn-lt"/>
                <a:cs typeface="Arial"/>
              </a:defRPr>
            </a:lvl1pPr>
          </a:lstStyle>
          <a:p>
            <a:endParaRPr dirty="0"/>
          </a:p>
        </p:txBody>
      </p:sp>
      <p:sp>
        <p:nvSpPr>
          <p:cNvPr id="4" name="Holder 4"/>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6/12/2019</a:t>
            </a:fld>
            <a:endParaRPr lang="en-US" dirty="0"/>
          </a:p>
        </p:txBody>
      </p:sp>
      <p:sp>
        <p:nvSpPr>
          <p:cNvPr id="6" name="Holder 6"/>
          <p:cNvSpPr>
            <a:spLocks noGrp="1"/>
          </p:cNvSpPr>
          <p:nvPr>
            <p:ph type="sldNum" sz="quarter" idx="7"/>
          </p:nvPr>
        </p:nvSpPr>
        <p:spPr>
          <a:xfrm>
            <a:off x="6248400" y="6477000"/>
            <a:ext cx="2103120" cy="153888"/>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547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696200" cy="55399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sz="half" idx="2"/>
          </p:nvPr>
        </p:nvSpPr>
        <p:spPr>
          <a:xfrm>
            <a:off x="457200" y="1371600"/>
            <a:ext cx="3886200" cy="430887"/>
          </a:xfrm>
          <a:prstGeom prst="rect">
            <a:avLst/>
          </a:prstGeom>
        </p:spPr>
        <p:txBody>
          <a:bodyPr wrap="square" lIns="0" tIns="0" rIns="0" bIns="0">
            <a:spAutoFit/>
          </a:bodyPr>
          <a:lstStyle>
            <a:lvl1pPr>
              <a:defRPr sz="2800">
                <a:latin typeface="+mn-lt"/>
                <a:cs typeface="Arial"/>
              </a:defRPr>
            </a:lvl1pPr>
          </a:lstStyle>
          <a:p>
            <a:endParaRPr dirty="0"/>
          </a:p>
        </p:txBody>
      </p:sp>
      <p:sp>
        <p:nvSpPr>
          <p:cNvPr id="4" name="Holder 4"/>
          <p:cNvSpPr>
            <a:spLocks noGrp="1"/>
          </p:cNvSpPr>
          <p:nvPr>
            <p:ph sz="half" idx="3"/>
          </p:nvPr>
        </p:nvSpPr>
        <p:spPr>
          <a:xfrm>
            <a:off x="4572000" y="1371600"/>
            <a:ext cx="3581400" cy="430887"/>
          </a:xfrm>
          <a:prstGeom prst="rect">
            <a:avLst/>
          </a:prstGeom>
        </p:spPr>
        <p:txBody>
          <a:bodyPr wrap="square" lIns="0" tIns="0" rIns="0" bIns="0">
            <a:spAutoFit/>
          </a:bodyPr>
          <a:lstStyle>
            <a:lvl1pPr>
              <a:defRPr sz="2800">
                <a:latin typeface="+mn-lt"/>
                <a:cs typeface="Arial"/>
              </a:defRPr>
            </a:lvl1pPr>
          </a:lstStyle>
          <a:p>
            <a:endParaRPr dirty="0"/>
          </a:p>
        </p:txBody>
      </p:sp>
      <p:sp>
        <p:nvSpPr>
          <p:cNvPr id="5" name="Holder 5"/>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p>
        </p:txBody>
      </p:sp>
      <p:sp>
        <p:nvSpPr>
          <p:cNvPr id="6" name="Holder 6"/>
          <p:cNvSpPr>
            <a:spLocks noGrp="1"/>
          </p:cNvSpPr>
          <p:nvPr>
            <p:ph type="dt" sz="half" idx="6"/>
          </p:nvPr>
        </p:nvSpPr>
        <p:spPr/>
        <p:txBody>
          <a:bodyPr lIns="0" tIns="0" rIns="0" bIns="0"/>
          <a:lstStyle>
            <a:lvl1pPr algn="l">
              <a:defRPr>
                <a:solidFill>
                  <a:srgbClr val="BFBFBF"/>
                </a:solidFill>
              </a:defRPr>
            </a:lvl1pPr>
          </a:lstStyle>
          <a:p>
            <a:fld id="{1D8BD707-D9CF-40AE-B4C6-C98DA3205C09}" type="datetimeFigureOut">
              <a:rPr lang="en-US" smtClean="0"/>
              <a:pPr/>
              <a:t>6/12/2019</a:t>
            </a:fld>
            <a:endParaRPr lang="en-US" dirty="0"/>
          </a:p>
        </p:txBody>
      </p:sp>
      <p:sp>
        <p:nvSpPr>
          <p:cNvPr id="7" name="Holder 7"/>
          <p:cNvSpPr>
            <a:spLocks noGrp="1"/>
          </p:cNvSpPr>
          <p:nvPr>
            <p:ph type="sldNum" sz="quarter" idx="7"/>
          </p:nvPr>
        </p:nvSpPr>
        <p:spPr/>
        <p:txBody>
          <a:bodyPr lIns="0" tIns="0" rIns="0" bIns="0"/>
          <a:lstStyle>
            <a:lvl1pPr algn="r">
              <a:defRPr>
                <a:solidFill>
                  <a:srgbClr val="BFBFBF"/>
                </a:solidFill>
              </a:defRPr>
            </a:lvl1pPr>
          </a:lstStyle>
          <a:p>
            <a:fld id="{B6F15528-21DE-4FAA-801E-634DDDAF4B2B}" type="slidenum">
              <a:rPr lang="uk-UA" smtClean="0"/>
              <a:pPr/>
              <a:t>‹#›</a:t>
            </a:fld>
            <a:endParaRPr lang="uk-UA" dirty="0"/>
          </a:p>
        </p:txBody>
      </p:sp>
      <p:pic>
        <p:nvPicPr>
          <p:cNvPr id="8" name="Picture 7" descr="NBPU.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5746" y="-606915"/>
            <a:ext cx="3117854" cy="313677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543800" cy="55765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p>
        </p:txBody>
      </p:sp>
      <p:sp>
        <p:nvSpPr>
          <p:cNvPr id="4" name="Holder 4"/>
          <p:cNvSpPr>
            <a:spLocks noGrp="1"/>
          </p:cNvSpPr>
          <p:nvPr>
            <p:ph type="dt" sz="half" idx="6"/>
          </p:nvPr>
        </p:nvSpPr>
        <p:spPr/>
        <p:txBody>
          <a:bodyPr lIns="0" tIns="0" rIns="0" bIns="0"/>
          <a:lstStyle>
            <a:lvl1pPr algn="l">
              <a:defRPr>
                <a:solidFill>
                  <a:srgbClr val="BFBFBF"/>
                </a:solidFill>
              </a:defRPr>
            </a:lvl1pPr>
          </a:lstStyle>
          <a:p>
            <a:fld id="{1D8BD707-D9CF-40AE-B4C6-C98DA3205C09}" type="datetimeFigureOut">
              <a:rPr lang="en-US" smtClean="0"/>
              <a:pPr/>
              <a:t>6/12/2019</a:t>
            </a:fld>
            <a:endParaRPr lang="en-US" dirty="0"/>
          </a:p>
        </p:txBody>
      </p:sp>
      <p:sp>
        <p:nvSpPr>
          <p:cNvPr id="5" name="Holder 5"/>
          <p:cNvSpPr>
            <a:spLocks noGrp="1"/>
          </p:cNvSpPr>
          <p:nvPr>
            <p:ph type="sldNum" sz="quarter" idx="7"/>
          </p:nvPr>
        </p:nvSpPr>
        <p:spPr/>
        <p:txBody>
          <a:bodyPr lIns="0" tIns="0" rIns="0" bIns="0"/>
          <a:lstStyle>
            <a:lvl1pPr algn="r">
              <a:defRPr>
                <a:solidFill>
                  <a:srgbClr val="BFBFBF"/>
                </a:solidFill>
              </a:defRPr>
            </a:lvl1pPr>
          </a:lstStyle>
          <a:p>
            <a:fld id="{B6F15528-21DE-4FAA-801E-634DDDAF4B2B}" type="slidenum">
              <a:rPr lang="uk-UA" smtClean="0"/>
              <a:pPr/>
              <a:t>‹#›</a:t>
            </a:fld>
            <a:endParaRPr lang="uk-UA" dirty="0"/>
          </a:p>
        </p:txBody>
      </p:sp>
      <p:pic>
        <p:nvPicPr>
          <p:cNvPr id="6" name="Picture 5" descr="NBPU.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5746" y="-606915"/>
            <a:ext cx="3117854" cy="313677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p>
        </p:txBody>
      </p:sp>
      <p:sp>
        <p:nvSpPr>
          <p:cNvPr id="3" name="Holder 3"/>
          <p:cNvSpPr>
            <a:spLocks noGrp="1"/>
          </p:cNvSpPr>
          <p:nvPr>
            <p:ph type="dt" sz="half" idx="6"/>
          </p:nvPr>
        </p:nvSpPr>
        <p:spPr/>
        <p:txBody>
          <a:bodyPr lIns="0" tIns="0" rIns="0" bIns="0"/>
          <a:lstStyle>
            <a:lvl1pPr algn="l">
              <a:defRPr>
                <a:solidFill>
                  <a:srgbClr val="BFBFBF"/>
                </a:solidFill>
              </a:defRPr>
            </a:lvl1pPr>
          </a:lstStyle>
          <a:p>
            <a:fld id="{1D8BD707-D9CF-40AE-B4C6-C98DA3205C09}" type="datetimeFigureOut">
              <a:rPr lang="en-US" smtClean="0"/>
              <a:pPr/>
              <a:t>6/12/2019</a:t>
            </a:fld>
            <a:endParaRPr lang="en-US" dirty="0"/>
          </a:p>
        </p:txBody>
      </p:sp>
      <p:sp>
        <p:nvSpPr>
          <p:cNvPr id="4" name="Holder 4"/>
          <p:cNvSpPr>
            <a:spLocks noGrp="1"/>
          </p:cNvSpPr>
          <p:nvPr>
            <p:ph type="sldNum" sz="quarter" idx="7"/>
          </p:nvPr>
        </p:nvSpPr>
        <p:spPr/>
        <p:txBody>
          <a:bodyPr lIns="0" tIns="0" rIns="0" bIns="0"/>
          <a:lstStyle>
            <a:lvl1pPr algn="r">
              <a:defRPr>
                <a:solidFill>
                  <a:srgbClr val="BFBFBF"/>
                </a:solidFill>
              </a:defRPr>
            </a:lvl1pPr>
          </a:lstStyle>
          <a:p>
            <a:fld id="{B6F15528-21DE-4FAA-801E-634DDDAF4B2B}" type="slidenum">
              <a:rPr lang="uk-UA" smtClean="0"/>
              <a:pPr/>
              <a:t>‹#›</a:t>
            </a:fld>
            <a:endParaRPr lang="uk-UA" dirty="0"/>
          </a:p>
        </p:txBody>
      </p:sp>
      <p:pic>
        <p:nvPicPr>
          <p:cNvPr id="5" name="Picture 4" descr="NBPU.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5746" y="-606915"/>
            <a:ext cx="3117854" cy="31367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Holder 2"/>
          <p:cNvSpPr>
            <a:spLocks noGrp="1"/>
          </p:cNvSpPr>
          <p:nvPr>
            <p:ph type="title"/>
          </p:nvPr>
        </p:nvSpPr>
        <p:spPr>
          <a:xfrm>
            <a:off x="1014413" y="2857500"/>
            <a:ext cx="5087343" cy="1246496"/>
          </a:xfrm>
        </p:spPr>
        <p:txBody>
          <a:bodyPr/>
          <a:lstStyle>
            <a:lvl1pPr algn="l">
              <a:defRPr sz="3037" b="1" i="0">
                <a:solidFill>
                  <a:schemeClr val="tx1"/>
                </a:solidFill>
                <a:latin typeface="Arial Black" charset="0"/>
                <a:ea typeface="Arial Black" charset="0"/>
                <a:cs typeface="Arial Black" charset="0"/>
              </a:defRPr>
            </a:lvl1pPr>
          </a:lstStyle>
          <a:p>
            <a:r>
              <a:rPr lang="en-GB" dirty="0"/>
              <a:t>Click to edit Master title style</a:t>
            </a:r>
            <a:endParaRPr dirty="0"/>
          </a:p>
        </p:txBody>
      </p:sp>
      <p:sp>
        <p:nvSpPr>
          <p:cNvPr id="14" name="object 15"/>
          <p:cNvSpPr>
            <a:spLocks/>
          </p:cNvSpPr>
          <p:nvPr userDrawn="1"/>
        </p:nvSpPr>
        <p:spPr bwMode="auto">
          <a:xfrm>
            <a:off x="0" y="2382"/>
            <a:ext cx="724198" cy="1931194"/>
          </a:xfrm>
          <a:custGeom>
            <a:avLst/>
            <a:gdLst>
              <a:gd name="T0" fmla="*/ 0 w 1287780"/>
              <a:gd name="T1" fmla="*/ 0 h 2574925"/>
              <a:gd name="T2" fmla="*/ 0 w 1287780"/>
              <a:gd name="T3" fmla="*/ 2574366 h 2574925"/>
              <a:gd name="T4" fmla="*/ 1286840 w 1287780"/>
              <a:gd name="T5" fmla="*/ 1296568 h 2574925"/>
              <a:gd name="T6" fmla="*/ 0 w 1287780"/>
              <a:gd name="T7" fmla="*/ 0 h 25749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7780" h="2574925">
                <a:moveTo>
                  <a:pt x="0" y="0"/>
                </a:moveTo>
                <a:lnTo>
                  <a:pt x="0" y="2574366"/>
                </a:lnTo>
                <a:lnTo>
                  <a:pt x="1287157" y="1296568"/>
                </a:lnTo>
                <a:lnTo>
                  <a:pt x="0" y="0"/>
                </a:lnTo>
                <a:close/>
              </a:path>
            </a:pathLst>
          </a:custGeom>
          <a:solidFill>
            <a:schemeClr val="accent3"/>
          </a:solidFill>
          <a:ln>
            <a:noFill/>
          </a:ln>
        </p:spPr>
        <p:txBody>
          <a:bodyPr lIns="0" tIns="0" rIns="0" bIns="0"/>
          <a:lstStyle/>
          <a:p>
            <a:pPr defTabSz="514259" fontAlgn="base">
              <a:spcBef>
                <a:spcPct val="0"/>
              </a:spcBef>
              <a:spcAft>
                <a:spcPct val="0"/>
              </a:spcAft>
            </a:pPr>
            <a:endParaRPr lang="en-US" sz="1012">
              <a:solidFill>
                <a:prstClr val="black"/>
              </a:solidFill>
              <a:ea typeface="ＭＳ Ｐゴシック" charset="0"/>
              <a:cs typeface="ＭＳ Ｐゴシック" charset="0"/>
            </a:endParaRPr>
          </a:p>
        </p:txBody>
      </p:sp>
      <p:sp>
        <p:nvSpPr>
          <p:cNvPr id="15" name="object 16"/>
          <p:cNvSpPr>
            <a:spLocks/>
          </p:cNvSpPr>
          <p:nvPr userDrawn="1"/>
        </p:nvSpPr>
        <p:spPr bwMode="auto">
          <a:xfrm>
            <a:off x="0" y="0"/>
            <a:ext cx="1671637" cy="1119188"/>
          </a:xfrm>
          <a:custGeom>
            <a:avLst/>
            <a:gdLst>
              <a:gd name="T0" fmla="*/ 2806011 w 2972435"/>
              <a:gd name="T1" fmla="*/ 0 h 1491615"/>
              <a:gd name="T2" fmla="*/ 0 w 2972435"/>
              <a:gd name="T3" fmla="*/ 0 h 1491615"/>
              <a:gd name="T4" fmla="*/ 0 w 2972435"/>
              <a:gd name="T5" fmla="*/ 1491869 h 1491615"/>
              <a:gd name="T6" fmla="*/ 2971761 w 2972435"/>
              <a:gd name="T7" fmla="*/ 494519 h 1491615"/>
              <a:gd name="T8" fmla="*/ 2806011 w 2972435"/>
              <a:gd name="T9" fmla="*/ 0 h 14916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72435" h="1491615">
                <a:moveTo>
                  <a:pt x="2806611" y="0"/>
                </a:moveTo>
                <a:lnTo>
                  <a:pt x="0" y="0"/>
                </a:lnTo>
                <a:lnTo>
                  <a:pt x="0" y="1491234"/>
                </a:lnTo>
                <a:lnTo>
                  <a:pt x="2972396" y="494309"/>
                </a:lnTo>
                <a:lnTo>
                  <a:pt x="2806611" y="0"/>
                </a:lnTo>
                <a:close/>
              </a:path>
            </a:pathLst>
          </a:custGeom>
          <a:solidFill>
            <a:schemeClr val="accent5"/>
          </a:solidFill>
          <a:ln>
            <a:noFill/>
          </a:ln>
        </p:spPr>
        <p:txBody>
          <a:bodyPr lIns="0" tIns="0" rIns="0" bIns="0"/>
          <a:lstStyle/>
          <a:p>
            <a:pPr defTabSz="514259" fontAlgn="base">
              <a:spcBef>
                <a:spcPct val="0"/>
              </a:spcBef>
              <a:spcAft>
                <a:spcPct val="0"/>
              </a:spcAft>
            </a:pPr>
            <a:endParaRPr lang="en-US" sz="1012">
              <a:solidFill>
                <a:prstClr val="black"/>
              </a:solidFill>
              <a:ea typeface="ＭＳ Ｐゴシック" charset="0"/>
              <a:cs typeface="ＭＳ Ｐゴシック" charset="0"/>
            </a:endParaRPr>
          </a:p>
        </p:txBody>
      </p:sp>
      <p:sp>
        <p:nvSpPr>
          <p:cNvPr id="8" name="Slide Number Placeholder 3"/>
          <p:cNvSpPr>
            <a:spLocks noGrp="1"/>
          </p:cNvSpPr>
          <p:nvPr>
            <p:ph type="sldNum" sz="quarter" idx="14"/>
          </p:nvPr>
        </p:nvSpPr>
        <p:spPr>
          <a:xfrm>
            <a:off x="6976114" y="6463031"/>
            <a:ext cx="2133600" cy="365125"/>
          </a:xfrm>
        </p:spPr>
        <p:txBody>
          <a:bodyPr/>
          <a:lstStyle/>
          <a:p>
            <a:fld id="{D11FE06F-082B-114F-9459-5D81AC2AF018}" type="slidenum">
              <a:rPr lang="en-US" smtClean="0"/>
              <a:pPr/>
              <a:t>‹#›</a:t>
            </a:fld>
            <a:endParaRPr lang="en-US"/>
          </a:p>
        </p:txBody>
      </p:sp>
    </p:spTree>
    <p:extLst>
      <p:ext uri="{BB962C8B-B14F-4D97-AF65-F5344CB8AC3E}">
        <p14:creationId xmlns:p14="http://schemas.microsoft.com/office/powerpoint/2010/main" val="207397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9144000" cy="5574647"/>
          </a:xfr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hasCustomPrompt="1"/>
          </p:nvPr>
        </p:nvSpPr>
        <p:spPr>
          <a:xfrm>
            <a:off x="457200" y="5757600"/>
            <a:ext cx="8141954" cy="963876"/>
          </a:xfrm>
        </p:spPr>
        <p:txBody>
          <a:bodyPr>
            <a:normAutofit/>
          </a:bodyPr>
          <a:lstStyle>
            <a:lvl1pPr marL="0" indent="0">
              <a:buNone/>
              <a:defRPr sz="2000"/>
            </a:lvl1pPr>
            <a:lvl2pPr>
              <a:defRPr sz="2400"/>
            </a:lvl2pPr>
            <a:lvl3pPr marL="914400" indent="0">
              <a:buFont typeface="Arial"/>
              <a:buNone/>
              <a:defRPr sz="2200">
                <a:solidFill>
                  <a:schemeClr val="bg1"/>
                </a:solidFill>
              </a:defRPr>
            </a:lvl3pPr>
            <a:lvl4pPr>
              <a:defRPr sz="1800"/>
            </a:lvl4pPr>
            <a:lvl5pPr>
              <a:defRPr sz="1800"/>
            </a:lvl5pPr>
            <a:lvl6pPr>
              <a:defRPr sz="1800"/>
            </a:lvl6pPr>
            <a:lvl7pPr>
              <a:defRPr sz="1800"/>
            </a:lvl7pPr>
            <a:lvl8pPr>
              <a:defRPr sz="1800"/>
            </a:lvl8pPr>
            <a:lvl9pPr>
              <a:defRPr sz="1800"/>
            </a:lvl9pPr>
          </a:lstStyle>
          <a:p>
            <a:pPr lvl="0"/>
            <a:r>
              <a:rPr lang="en-AU" dirty="0"/>
              <a:t>Third level</a:t>
            </a:r>
          </a:p>
        </p:txBody>
      </p:sp>
      <p:sp>
        <p:nvSpPr>
          <p:cNvPr id="5" name="Date Placeholder 4"/>
          <p:cNvSpPr>
            <a:spLocks noGrp="1"/>
          </p:cNvSpPr>
          <p:nvPr>
            <p:ph type="dt" sz="half" idx="10"/>
          </p:nvPr>
        </p:nvSpPr>
        <p:spPr/>
        <p:txBody>
          <a:bodyPr/>
          <a:lstStyle/>
          <a:p>
            <a:fld id="{20857856-7DEB-CE4C-BECB-414B6D9A037C}" type="datetimeFigureOut">
              <a:rPr lang="en-US" smtClean="0"/>
              <a:pPr/>
              <a:t>6/12/2019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18668-97AE-9344-B564-9D1C1A6FC71D}" type="slidenum">
              <a:rPr lang="en-US" smtClean="0"/>
              <a:pPr/>
              <a:t>‹#›</a:t>
            </a:fld>
            <a:endParaRPr lang="en-US"/>
          </a:p>
        </p:txBody>
      </p:sp>
    </p:spTree>
    <p:extLst>
      <p:ext uri="{BB962C8B-B14F-4D97-AF65-F5344CB8AC3E}">
        <p14:creationId xmlns:p14="http://schemas.microsoft.com/office/powerpoint/2010/main" val="1106194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5638800"/>
            <a:ext cx="9144000" cy="1219200"/>
          </a:xfrm>
          <a:prstGeom prst="rect">
            <a:avLst/>
          </a:prstGeom>
          <a:solidFill>
            <a:srgbClr val="0F74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Holder 2"/>
          <p:cNvSpPr>
            <a:spLocks noGrp="1"/>
          </p:cNvSpPr>
          <p:nvPr>
            <p:ph type="title"/>
          </p:nvPr>
        </p:nvSpPr>
        <p:spPr>
          <a:xfrm>
            <a:off x="535941" y="509142"/>
            <a:ext cx="7541260" cy="553998"/>
          </a:xfrm>
          <a:prstGeom prst="rect">
            <a:avLst/>
          </a:prstGeom>
        </p:spPr>
        <p:txBody>
          <a:bodyPr wrap="square" lIns="0" tIns="0" rIns="0" bIns="0">
            <a:spAutoFit/>
          </a:bodyPr>
          <a:lstStyle>
            <a:lvl1pPr>
              <a:defRPr sz="3600" b="0" i="0">
                <a:solidFill>
                  <a:srgbClr val="FB4E07"/>
                </a:solidFill>
                <a:latin typeface="Calibri"/>
                <a:cs typeface="Calibri"/>
              </a:defRPr>
            </a:lvl1pPr>
          </a:lstStyle>
          <a:p>
            <a:endParaRPr dirty="0"/>
          </a:p>
        </p:txBody>
      </p:sp>
      <p:sp>
        <p:nvSpPr>
          <p:cNvPr id="3" name="Holder 3"/>
          <p:cNvSpPr>
            <a:spLocks noGrp="1"/>
          </p:cNvSpPr>
          <p:nvPr>
            <p:ph type="body" idx="1"/>
          </p:nvPr>
        </p:nvSpPr>
        <p:spPr>
          <a:xfrm>
            <a:off x="535941" y="2206371"/>
            <a:ext cx="7541260" cy="492443"/>
          </a:xfrm>
          <a:prstGeom prst="rect">
            <a:avLst/>
          </a:prstGeom>
        </p:spPr>
        <p:txBody>
          <a:bodyPr wrap="square" lIns="0" tIns="0" rIns="0" bIns="0">
            <a:spAutoFit/>
          </a:bodyPr>
          <a:lstStyle>
            <a:lvl1pPr>
              <a:defRPr sz="3200" b="0" i="0">
                <a:solidFill>
                  <a:srgbClr val="1E1C11"/>
                </a:solidFill>
                <a:latin typeface="Calibri"/>
                <a:cs typeface="Calibri"/>
              </a:defRPr>
            </a:lvl1pPr>
          </a:lstStyle>
          <a:p>
            <a:endParaRPr dirty="0"/>
          </a:p>
        </p:txBody>
      </p:sp>
      <p:sp>
        <p:nvSpPr>
          <p:cNvPr id="4" name="Holder 4"/>
          <p:cNvSpPr>
            <a:spLocks noGrp="1"/>
          </p:cNvSpPr>
          <p:nvPr>
            <p:ph type="ftr" sz="quarter" idx="5"/>
          </p:nvPr>
        </p:nvSpPr>
        <p:spPr>
          <a:xfrm>
            <a:off x="3723894" y="6464985"/>
            <a:ext cx="1696720" cy="163293"/>
          </a:xfrm>
          <a:prstGeom prst="rect">
            <a:avLst/>
          </a:prstGeom>
        </p:spPr>
        <p:txBody>
          <a:bodyPr wrap="square" lIns="0" tIns="0" rIns="0" bIns="0">
            <a:spAutoFit/>
          </a:bodyPr>
          <a:lstStyle>
            <a:lvl1pPr>
              <a:defRPr sz="1000" b="0" i="0">
                <a:solidFill>
                  <a:srgbClr val="BFBFBF"/>
                </a:solidFill>
                <a:latin typeface="+mn-lt"/>
                <a:cs typeface="Arial"/>
              </a:defRPr>
            </a:lvl1pPr>
          </a:lstStyle>
          <a:p>
            <a:pPr marL="12700">
              <a:lnSpc>
                <a:spcPts val="1240"/>
              </a:lnSpc>
            </a:pPr>
            <a:endParaRPr lang="en-US" dirty="0"/>
          </a:p>
        </p:txBody>
      </p:sp>
      <p:sp>
        <p:nvSpPr>
          <p:cNvPr id="5" name="Holder 5"/>
          <p:cNvSpPr>
            <a:spLocks noGrp="1"/>
          </p:cNvSpPr>
          <p:nvPr>
            <p:ph type="dt" sz="half" idx="6"/>
          </p:nvPr>
        </p:nvSpPr>
        <p:spPr>
          <a:xfrm>
            <a:off x="1905000" y="6477000"/>
            <a:ext cx="1645920" cy="152400"/>
          </a:xfrm>
          <a:prstGeom prst="rect">
            <a:avLst/>
          </a:prstGeom>
        </p:spPr>
        <p:txBody>
          <a:bodyPr wrap="square" lIns="0" tIns="0" rIns="0" bIns="0">
            <a:spAutoFit/>
          </a:bodyPr>
          <a:lstStyle>
            <a:lvl1pPr algn="l">
              <a:defRPr sz="1000">
                <a:solidFill>
                  <a:schemeClr val="bg1">
                    <a:lumMod val="75000"/>
                  </a:schemeClr>
                </a:solidFill>
              </a:defRPr>
            </a:lvl1pPr>
          </a:lstStyle>
          <a:p>
            <a:fld id="{1D8BD707-D9CF-40AE-B4C6-C98DA3205C09}" type="datetimeFigureOut">
              <a:rPr lang="en-US" smtClean="0"/>
              <a:pPr/>
              <a:t>6/12/2019</a:t>
            </a:fld>
            <a:endParaRPr lang="en-US" dirty="0"/>
          </a:p>
        </p:txBody>
      </p:sp>
      <p:sp>
        <p:nvSpPr>
          <p:cNvPr id="6" name="Holder 6"/>
          <p:cNvSpPr>
            <a:spLocks noGrp="1"/>
          </p:cNvSpPr>
          <p:nvPr>
            <p:ph type="sldNum" sz="quarter" idx="7"/>
          </p:nvPr>
        </p:nvSpPr>
        <p:spPr>
          <a:xfrm>
            <a:off x="5867400" y="6477000"/>
            <a:ext cx="2103120" cy="153888"/>
          </a:xfrm>
          <a:prstGeom prst="rect">
            <a:avLst/>
          </a:prstGeom>
        </p:spPr>
        <p:txBody>
          <a:bodyPr wrap="square" lIns="0" tIns="0" rIns="0" bIns="0">
            <a:spAutoFit/>
          </a:bodyPr>
          <a:lstStyle>
            <a:lvl1pPr algn="r">
              <a:defRPr sz="1000">
                <a:solidFill>
                  <a:srgbClr val="BFBFBF"/>
                </a:solidFill>
              </a:defRPr>
            </a:lvl1pPr>
          </a:lstStyle>
          <a:p>
            <a:fld id="{B6F15528-21DE-4FAA-801E-634DDDAF4B2B}" type="slidenum">
              <a:rPr lang="uk-UA" smtClean="0"/>
              <a:pPr/>
              <a:t>‹#›</a:t>
            </a:fld>
            <a:endParaRPr lang="uk-UA" dirty="0"/>
          </a:p>
        </p:txBody>
      </p:sp>
      <p:pic>
        <p:nvPicPr>
          <p:cNvPr id="9" name="Picture 8"/>
          <p:cNvPicPr>
            <a:picLocks noChangeAspect="1"/>
          </p:cNvPicPr>
          <p:nvPr userDrawn="1"/>
        </p:nvPicPr>
        <p:blipFill>
          <a:blip r:embed="rId11"/>
          <a:stretch>
            <a:fillRect/>
          </a:stretch>
        </p:blipFill>
        <p:spPr>
          <a:xfrm>
            <a:off x="533400" y="5943600"/>
            <a:ext cx="990600" cy="73131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9" r:id="rId4"/>
    <p:sldLayoutId id="2147483663" r:id="rId5"/>
    <p:sldLayoutId id="2147483664" r:id="rId6"/>
    <p:sldLayoutId id="2147483665" r:id="rId7"/>
    <p:sldLayoutId id="2147483670" r:id="rId8"/>
    <p:sldLayoutId id="2147483671" r:id="rId9"/>
  </p:sldLayoutIdLst>
  <p:txStyles>
    <p:titleStyle>
      <a:lvl1pPr>
        <a:defRPr b="1">
          <a:solidFill>
            <a:srgbClr val="DD8047"/>
          </a:solidFill>
          <a:latin typeface="Arial"/>
          <a:ea typeface="+mj-ea"/>
          <a:cs typeface="Arial"/>
        </a:defRPr>
      </a:lvl1pPr>
    </p:titleStyle>
    <p:bodyStyle>
      <a:lvl1pPr marL="0">
        <a:defRPr sz="2800">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nintione.com.au/"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5408941" cy="390144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0920" y="2438400"/>
            <a:ext cx="4307840" cy="3230880"/>
          </a:xfrm>
          <a:prstGeom prst="rect">
            <a:avLst/>
          </a:prstGeom>
        </p:spPr>
      </p:pic>
      <p:sp>
        <p:nvSpPr>
          <p:cNvPr id="4" name="TextBox 3"/>
          <p:cNvSpPr txBox="1"/>
          <p:nvPr/>
        </p:nvSpPr>
        <p:spPr>
          <a:xfrm>
            <a:off x="228600" y="4419600"/>
            <a:ext cx="4419600" cy="707886"/>
          </a:xfrm>
          <a:prstGeom prst="rect">
            <a:avLst/>
          </a:prstGeom>
          <a:noFill/>
        </p:spPr>
        <p:txBody>
          <a:bodyPr wrap="square" rtlCol="0">
            <a:spAutoFit/>
          </a:bodyPr>
          <a:lstStyle/>
          <a:p>
            <a:r>
              <a:rPr lang="en-AU" sz="2000" dirty="0"/>
              <a:t>Tammy Abbott and Sharon Forrester Senior Researchers</a:t>
            </a:r>
          </a:p>
        </p:txBody>
      </p:sp>
    </p:spTree>
    <p:extLst>
      <p:ext uri="{BB962C8B-B14F-4D97-AF65-F5344CB8AC3E}">
        <p14:creationId xmlns:p14="http://schemas.microsoft.com/office/powerpoint/2010/main" val="1674133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001000" cy="4308872"/>
          </a:xfrm>
        </p:spPr>
        <p:txBody>
          <a:bodyPr/>
          <a:lstStyle/>
          <a:p>
            <a:pPr marL="82550" indent="-82550"/>
            <a:r>
              <a:rPr lang="en-AU" sz="2000" dirty="0">
                <a:solidFill>
                  <a:srgbClr val="1E1C11"/>
                </a:solidFill>
                <a:latin typeface="+mn-lt"/>
                <a:ea typeface="+mn-ea"/>
              </a:rPr>
              <a:t>How ACRs can help TIS teams</a:t>
            </a:r>
            <a:br>
              <a:rPr lang="en-AU" sz="2000" dirty="0">
                <a:solidFill>
                  <a:srgbClr val="1E1C11"/>
                </a:solidFill>
                <a:latin typeface="+mn-lt"/>
                <a:ea typeface="+mn-ea"/>
              </a:rPr>
            </a:br>
            <a:br>
              <a:rPr lang="en-AU" sz="2000" dirty="0">
                <a:solidFill>
                  <a:srgbClr val="1E1C11"/>
                </a:solidFill>
                <a:latin typeface="+mn-lt"/>
                <a:ea typeface="+mn-ea"/>
              </a:rPr>
            </a:br>
            <a:r>
              <a:rPr lang="en-AU" sz="2000" b="0" dirty="0">
                <a:solidFill>
                  <a:srgbClr val="1E1C11"/>
                </a:solidFill>
                <a:latin typeface="+mn-lt"/>
                <a:ea typeface="+mn-ea"/>
              </a:rPr>
              <a:t>Example: Family Day organised for World No Tobacco Day in Halls Creek, two Fridays ago, 31st May. </a:t>
            </a:r>
            <a:br>
              <a:rPr lang="en-AU" sz="2000" b="0" dirty="0">
                <a:solidFill>
                  <a:srgbClr val="1E1C11"/>
                </a:solidFill>
                <a:latin typeface="+mn-lt"/>
                <a:ea typeface="+mn-ea"/>
              </a:rPr>
            </a:br>
            <a:br>
              <a:rPr lang="en-AU" sz="2000" b="0" dirty="0">
                <a:solidFill>
                  <a:srgbClr val="1E1C11"/>
                </a:solidFill>
                <a:latin typeface="+mn-lt"/>
                <a:ea typeface="+mn-ea"/>
              </a:rPr>
            </a:br>
            <a:r>
              <a:rPr lang="en-AU" sz="2000" b="0" dirty="0">
                <a:solidFill>
                  <a:srgbClr val="1E1C11"/>
                </a:solidFill>
                <a:latin typeface="+mn-lt"/>
                <a:ea typeface="+mn-ea"/>
              </a:rPr>
              <a:t>The local TIS team of two men from </a:t>
            </a:r>
            <a:r>
              <a:rPr lang="en-AU" sz="2000" b="0" dirty="0" err="1">
                <a:solidFill>
                  <a:srgbClr val="1E1C11"/>
                </a:solidFill>
                <a:latin typeface="+mn-lt"/>
                <a:ea typeface="+mn-ea"/>
              </a:rPr>
              <a:t>Yura</a:t>
            </a:r>
            <a:r>
              <a:rPr lang="en-AU" sz="2000" b="0" dirty="0">
                <a:solidFill>
                  <a:srgbClr val="1E1C11"/>
                </a:solidFill>
                <a:latin typeface="+mn-lt"/>
                <a:ea typeface="+mn-ea"/>
              </a:rPr>
              <a:t> </a:t>
            </a:r>
            <a:r>
              <a:rPr lang="en-AU" sz="2000" b="0" dirty="0" err="1">
                <a:solidFill>
                  <a:srgbClr val="1E1C11"/>
                </a:solidFill>
                <a:latin typeface="+mn-lt"/>
                <a:ea typeface="+mn-ea"/>
              </a:rPr>
              <a:t>Yungi</a:t>
            </a:r>
            <a:r>
              <a:rPr lang="en-AU" sz="2000" b="0" dirty="0">
                <a:solidFill>
                  <a:srgbClr val="1E1C11"/>
                </a:solidFill>
                <a:latin typeface="+mn-lt"/>
                <a:ea typeface="+mn-ea"/>
              </a:rPr>
              <a:t> Aboriginal Medical Service coordinated the event at the main park in town. </a:t>
            </a:r>
            <a:br>
              <a:rPr lang="en-AU" sz="2000" b="0" dirty="0">
                <a:solidFill>
                  <a:srgbClr val="1E1C11"/>
                </a:solidFill>
                <a:latin typeface="+mn-lt"/>
                <a:ea typeface="+mn-ea"/>
              </a:rPr>
            </a:br>
            <a:br>
              <a:rPr lang="en-AU" sz="2000" b="0" dirty="0">
                <a:solidFill>
                  <a:srgbClr val="1E1C11"/>
                </a:solidFill>
                <a:latin typeface="+mn-lt"/>
                <a:ea typeface="+mn-ea"/>
              </a:rPr>
            </a:br>
            <a:r>
              <a:rPr lang="en-AU" sz="2000" b="0" dirty="0">
                <a:solidFill>
                  <a:srgbClr val="1E1C11"/>
                </a:solidFill>
                <a:latin typeface="+mn-lt"/>
                <a:ea typeface="+mn-ea"/>
              </a:rPr>
              <a:t>Let’s say that 200 people came along, ate lunch, heard some speeches by local pollies and sports players, visited stalls on health promotion, talked to TIS workers, used the </a:t>
            </a:r>
            <a:r>
              <a:rPr lang="en-AU" sz="2000" b="0" dirty="0" err="1">
                <a:solidFill>
                  <a:srgbClr val="1E1C11"/>
                </a:solidFill>
                <a:latin typeface="+mn-lt"/>
                <a:ea typeface="+mn-ea"/>
              </a:rPr>
              <a:t>smokerlyzer</a:t>
            </a:r>
            <a:r>
              <a:rPr lang="en-AU" sz="2000" b="0" dirty="0">
                <a:solidFill>
                  <a:srgbClr val="1E1C11"/>
                </a:solidFill>
                <a:latin typeface="+mn-lt"/>
                <a:ea typeface="+mn-ea"/>
              </a:rPr>
              <a:t>, saw videos on ‘Don’t Make Smokes Your Story’ and listened to a local band. </a:t>
            </a:r>
            <a:br>
              <a:rPr lang="en-AU" sz="2000" b="0" dirty="0">
                <a:solidFill>
                  <a:srgbClr val="1E1C11"/>
                </a:solidFill>
                <a:latin typeface="+mn-lt"/>
                <a:ea typeface="+mn-ea"/>
              </a:rPr>
            </a:br>
            <a:br>
              <a:rPr lang="en-AU" sz="2000" b="0" dirty="0">
                <a:solidFill>
                  <a:srgbClr val="1E1C11"/>
                </a:solidFill>
                <a:latin typeface="+mn-lt"/>
                <a:ea typeface="+mn-ea"/>
              </a:rPr>
            </a:br>
            <a:endParaRPr lang="en-AU" sz="2000" b="0" dirty="0">
              <a:solidFill>
                <a:srgbClr val="1E1C11"/>
              </a:solidFill>
              <a:latin typeface="+mn-lt"/>
              <a:ea typeface="+mn-ea"/>
            </a:endParaRPr>
          </a:p>
        </p:txBody>
      </p:sp>
    </p:spTree>
    <p:extLst>
      <p:ext uri="{BB962C8B-B14F-4D97-AF65-F5344CB8AC3E}">
        <p14:creationId xmlns:p14="http://schemas.microsoft.com/office/powerpoint/2010/main" val="1265174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305800" cy="4308872"/>
          </a:xfrm>
        </p:spPr>
        <p:txBody>
          <a:bodyPr/>
          <a:lstStyle/>
          <a:p>
            <a:pPr marL="82550" indent="-82550"/>
            <a:r>
              <a:rPr lang="en-AU" sz="2000" dirty="0">
                <a:solidFill>
                  <a:srgbClr val="1E1C11"/>
                </a:solidFill>
                <a:latin typeface="+mn-lt"/>
                <a:ea typeface="+mn-ea"/>
              </a:rPr>
              <a:t>How ACRs can help TIS teams</a:t>
            </a:r>
            <a:br>
              <a:rPr lang="en-AU" sz="2000" dirty="0">
                <a:solidFill>
                  <a:srgbClr val="1E1C11"/>
                </a:solidFill>
                <a:latin typeface="+mn-lt"/>
                <a:ea typeface="+mn-ea"/>
              </a:rPr>
            </a:br>
            <a:br>
              <a:rPr lang="en-AU" sz="2000" dirty="0">
                <a:solidFill>
                  <a:srgbClr val="1E1C11"/>
                </a:solidFill>
                <a:latin typeface="+mn-lt"/>
                <a:ea typeface="+mn-ea"/>
              </a:rPr>
            </a:br>
            <a:r>
              <a:rPr lang="en-AU" sz="2000" b="0" dirty="0">
                <a:solidFill>
                  <a:srgbClr val="1E1C11"/>
                </a:solidFill>
                <a:latin typeface="+mn-lt"/>
                <a:ea typeface="+mn-ea"/>
              </a:rPr>
              <a:t>Every research project needs one or more high-level research questions. In this case, there could be a single question:</a:t>
            </a:r>
            <a:br>
              <a:rPr lang="en-AU" sz="2000" b="0" dirty="0">
                <a:solidFill>
                  <a:srgbClr val="1E1C11"/>
                </a:solidFill>
                <a:latin typeface="+mn-lt"/>
                <a:ea typeface="+mn-ea"/>
              </a:rPr>
            </a:br>
            <a:br>
              <a:rPr lang="en-AU" sz="2000" b="0" dirty="0">
                <a:solidFill>
                  <a:srgbClr val="1E1C11"/>
                </a:solidFill>
                <a:latin typeface="+mn-lt"/>
                <a:ea typeface="+mn-ea"/>
              </a:rPr>
            </a:br>
            <a:r>
              <a:rPr lang="en-AU" sz="2000" i="1" dirty="0">
                <a:solidFill>
                  <a:srgbClr val="4094AF"/>
                </a:solidFill>
                <a:latin typeface="+mn-lt"/>
                <a:ea typeface="+mn-ea"/>
              </a:rPr>
              <a:t>How effective was the Family Day in helping to tackle Indigenous smoking in Halls Creek?</a:t>
            </a:r>
            <a:br>
              <a:rPr lang="en-AU" sz="2000" i="1" dirty="0">
                <a:solidFill>
                  <a:srgbClr val="4094AF"/>
                </a:solidFill>
                <a:latin typeface="+mn-lt"/>
                <a:ea typeface="+mn-ea"/>
              </a:rPr>
            </a:br>
            <a:br>
              <a:rPr lang="en-AU" sz="2000" b="0" dirty="0">
                <a:solidFill>
                  <a:srgbClr val="1E1C11"/>
                </a:solidFill>
                <a:latin typeface="+mn-lt"/>
                <a:ea typeface="+mn-ea"/>
              </a:rPr>
            </a:br>
            <a:r>
              <a:rPr lang="en-AU" sz="2000" b="0" dirty="0">
                <a:solidFill>
                  <a:srgbClr val="1E1C11"/>
                </a:solidFill>
                <a:latin typeface="+mn-lt"/>
                <a:ea typeface="+mn-ea"/>
              </a:rPr>
              <a:t>If there were 200 people coming and going during the event, the TIS workers are going to struggle to do the necessary research on their own. </a:t>
            </a:r>
            <a:br>
              <a:rPr lang="en-AU" sz="2000" b="0" dirty="0">
                <a:solidFill>
                  <a:srgbClr val="1E1C11"/>
                </a:solidFill>
                <a:latin typeface="+mn-lt"/>
                <a:ea typeface="+mn-ea"/>
              </a:rPr>
            </a:br>
            <a:br>
              <a:rPr lang="en-AU" sz="2000" b="0" dirty="0">
                <a:solidFill>
                  <a:srgbClr val="1E1C11"/>
                </a:solidFill>
                <a:latin typeface="+mn-lt"/>
                <a:ea typeface="+mn-ea"/>
              </a:rPr>
            </a:br>
            <a:r>
              <a:rPr lang="en-AU" sz="2000" b="0" dirty="0">
                <a:solidFill>
                  <a:srgbClr val="1E1C11"/>
                </a:solidFill>
                <a:latin typeface="+mn-lt"/>
                <a:ea typeface="+mn-ea"/>
              </a:rPr>
              <a:t>This is where the ACRs come in. </a:t>
            </a:r>
            <a:br>
              <a:rPr lang="en-AU" sz="2000" b="0" dirty="0">
                <a:solidFill>
                  <a:srgbClr val="1E1C11"/>
                </a:solidFill>
                <a:latin typeface="+mn-lt"/>
                <a:ea typeface="+mn-ea"/>
              </a:rPr>
            </a:br>
            <a:endParaRPr lang="en-AU" sz="2000" b="0" dirty="0">
              <a:solidFill>
                <a:srgbClr val="1E1C11"/>
              </a:solidFill>
              <a:latin typeface="+mn-lt"/>
              <a:ea typeface="+mn-ea"/>
            </a:endParaRPr>
          </a:p>
        </p:txBody>
      </p:sp>
    </p:spTree>
    <p:extLst>
      <p:ext uri="{BB962C8B-B14F-4D97-AF65-F5344CB8AC3E}">
        <p14:creationId xmlns:p14="http://schemas.microsoft.com/office/powerpoint/2010/main" val="1591812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48600" cy="557658"/>
          </a:xfrm>
        </p:spPr>
        <p:txBody>
          <a:bodyPr/>
          <a:lstStyle/>
          <a:p>
            <a:r>
              <a:rPr lang="en-AU" dirty="0" err="1"/>
              <a:t>Ninti</a:t>
            </a:r>
            <a:r>
              <a:rPr lang="en-AU" dirty="0"/>
              <a:t> One website</a:t>
            </a:r>
          </a:p>
        </p:txBody>
      </p:sp>
      <p:pic>
        <p:nvPicPr>
          <p:cNvPr id="3" name="Picture 2"/>
          <p:cNvPicPr>
            <a:picLocks noChangeAspect="1"/>
          </p:cNvPicPr>
          <p:nvPr/>
        </p:nvPicPr>
        <p:blipFill>
          <a:blip r:embed="rId2"/>
          <a:stretch>
            <a:fillRect/>
          </a:stretch>
        </p:blipFill>
        <p:spPr>
          <a:xfrm>
            <a:off x="0" y="990600"/>
            <a:ext cx="9144000" cy="3946141"/>
          </a:xfrm>
          <a:prstGeom prst="rect">
            <a:avLst/>
          </a:prstGeom>
        </p:spPr>
      </p:pic>
      <p:sp>
        <p:nvSpPr>
          <p:cNvPr id="5" name="TextBox 4"/>
          <p:cNvSpPr txBox="1"/>
          <p:nvPr/>
        </p:nvSpPr>
        <p:spPr>
          <a:xfrm>
            <a:off x="6324600" y="5064883"/>
            <a:ext cx="3962400" cy="400110"/>
          </a:xfrm>
          <a:prstGeom prst="rect">
            <a:avLst/>
          </a:prstGeom>
          <a:noFill/>
        </p:spPr>
        <p:txBody>
          <a:bodyPr wrap="square" rtlCol="0">
            <a:spAutoFit/>
          </a:bodyPr>
          <a:lstStyle/>
          <a:p>
            <a:r>
              <a:rPr lang="en-AU" sz="2000" dirty="0">
                <a:hlinkClick r:id="rId3"/>
              </a:rPr>
              <a:t>www.nintione.com.au</a:t>
            </a:r>
            <a:r>
              <a:rPr lang="en-AU" sz="2000" dirty="0"/>
              <a:t> </a:t>
            </a:r>
          </a:p>
        </p:txBody>
      </p:sp>
    </p:spTree>
    <p:extLst>
      <p:ext uri="{BB962C8B-B14F-4D97-AF65-F5344CB8AC3E}">
        <p14:creationId xmlns:p14="http://schemas.microsoft.com/office/powerpoint/2010/main" val="202183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Any questions and further discussion</a:t>
            </a:r>
          </a:p>
        </p:txBody>
      </p:sp>
      <p:pic>
        <p:nvPicPr>
          <p:cNvPr id="5" name="Picture 4"/>
          <p:cNvPicPr>
            <a:picLocks noChangeAspect="1"/>
          </p:cNvPicPr>
          <p:nvPr/>
        </p:nvPicPr>
        <p:blipFill>
          <a:blip r:embed="rId2"/>
          <a:stretch>
            <a:fillRect/>
          </a:stretch>
        </p:blipFill>
        <p:spPr>
          <a:xfrm>
            <a:off x="9889" y="3124200"/>
            <a:ext cx="9144000" cy="2552067"/>
          </a:xfrm>
          <a:prstGeom prst="rect">
            <a:avLst/>
          </a:prstGeom>
        </p:spPr>
      </p:pic>
    </p:spTree>
    <p:extLst>
      <p:ext uri="{BB962C8B-B14F-4D97-AF65-F5344CB8AC3E}">
        <p14:creationId xmlns:p14="http://schemas.microsoft.com/office/powerpoint/2010/main" val="156473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895600"/>
            <a:ext cx="8534400" cy="1219200"/>
          </a:xfrm>
        </p:spPr>
        <p:txBody>
          <a:bodyPr>
            <a:noAutofit/>
          </a:bodyPr>
          <a:lstStyle/>
          <a:p>
            <a:r>
              <a:rPr lang="en-AU" sz="3200" b="1" dirty="0"/>
              <a:t>How the Aboriginal Community Researcher (or ACR) program can help TIS teams</a:t>
            </a:r>
            <a:br>
              <a:rPr lang="en-AU" sz="3200" b="1" dirty="0"/>
            </a:br>
            <a:endParaRPr lang="en-US" sz="1600" dirty="0"/>
          </a:p>
        </p:txBody>
      </p:sp>
    </p:spTree>
    <p:extLst>
      <p:ext uri="{BB962C8B-B14F-4D97-AF65-F5344CB8AC3E}">
        <p14:creationId xmlns:p14="http://schemas.microsoft.com/office/powerpoint/2010/main" val="3604774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methods for generating ideas</a:t>
            </a:r>
          </a:p>
        </p:txBody>
      </p:sp>
      <p:sp>
        <p:nvSpPr>
          <p:cNvPr id="19459" name="Content Placeholder 2"/>
          <p:cNvSpPr>
            <a:spLocks noGrp="1"/>
          </p:cNvSpPr>
          <p:nvPr>
            <p:ph idx="1"/>
          </p:nvPr>
        </p:nvSpPr>
        <p:spPr>
          <a:xfrm>
            <a:off x="457200" y="1600200"/>
            <a:ext cx="3902727" cy="4525963"/>
          </a:xfrm>
        </p:spPr>
        <p:txBody>
          <a:bodyPr/>
          <a:lstStyle/>
          <a:p>
            <a:r>
              <a:rPr lang="en-AU" altLang="en-US" dirty="0"/>
              <a:t>Action learning sets </a:t>
            </a:r>
          </a:p>
          <a:p>
            <a:r>
              <a:rPr lang="en-AU" altLang="en-US" dirty="0"/>
              <a:t>Participatory action research</a:t>
            </a:r>
          </a:p>
          <a:p>
            <a:r>
              <a:rPr lang="en-AU" altLang="en-US" dirty="0"/>
              <a:t>Brainstorming</a:t>
            </a:r>
          </a:p>
          <a:p>
            <a:r>
              <a:rPr lang="en-AU" altLang="en-US" dirty="0"/>
              <a:t>Mind mapping</a:t>
            </a:r>
          </a:p>
          <a:p>
            <a:r>
              <a:rPr lang="en-AU" altLang="en-US" dirty="0"/>
              <a:t>Sector gap analysis</a:t>
            </a:r>
          </a:p>
          <a:p>
            <a:r>
              <a:rPr lang="en-AU" altLang="en-US" dirty="0"/>
              <a:t>Asset pentagons</a:t>
            </a:r>
          </a:p>
        </p:txBody>
      </p:sp>
      <p:pic>
        <p:nvPicPr>
          <p:cNvPr id="19460" name="Picture 724" descr="Picture showing Katie Abbott (centre) and Anna Marie Armstrong (right) using the tablet computer with families who are camping for the Kuprilya Races"/>
          <p:cNvPicPr>
            <a:picLocks noChangeAspect="1" noChangeArrowheads="1"/>
          </p:cNvPicPr>
          <p:nvPr/>
        </p:nvPicPr>
        <p:blipFill rotWithShape="1">
          <a:blip r:embed="rId2">
            <a:extLst>
              <a:ext uri="{28A0092B-C50C-407E-A947-70E740481C1C}">
                <a14:useLocalDpi xmlns:a14="http://schemas.microsoft.com/office/drawing/2010/main" val="0"/>
              </a:ext>
            </a:extLst>
          </a:blip>
          <a:srcRect l="4420" t="7262" r="9357" b="5599"/>
          <a:stretch/>
        </p:blipFill>
        <p:spPr bwMode="auto">
          <a:xfrm>
            <a:off x="0" y="-38422"/>
            <a:ext cx="9144000" cy="6865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8600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a Lechleitner surveying staff at the Ntaria Safe house"/>
          <p:cNvPicPr>
            <a:picLocks noChangeAspect="1" noChangeArrowheads="1"/>
          </p:cNvPicPr>
          <p:nvPr/>
        </p:nvPicPr>
        <p:blipFill rotWithShape="1">
          <a:blip r:embed="rId2">
            <a:extLst>
              <a:ext uri="{28A0092B-C50C-407E-A947-70E740481C1C}">
                <a14:useLocalDpi xmlns:a14="http://schemas.microsoft.com/office/drawing/2010/main"/>
              </a:ext>
            </a:extLst>
          </a:blip>
          <a:srcRect l="23361" r="21957"/>
          <a:stretch/>
        </p:blipFill>
        <p:spPr bwMode="auto">
          <a:xfrm>
            <a:off x="0" y="38099"/>
            <a:ext cx="4953000" cy="6789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181600" y="2286000"/>
            <a:ext cx="3429000" cy="1015663"/>
          </a:xfrm>
          <a:prstGeom prst="rect">
            <a:avLst/>
          </a:prstGeom>
          <a:noFill/>
        </p:spPr>
        <p:txBody>
          <a:bodyPr wrap="square" rtlCol="0">
            <a:spAutoFit/>
          </a:bodyPr>
          <a:lstStyle/>
          <a:p>
            <a:r>
              <a:rPr lang="en-AU" sz="2000" dirty="0"/>
              <a:t>Ada Lechleitner conducting interviews on housing maintenance in </a:t>
            </a:r>
            <a:r>
              <a:rPr lang="en-AU" sz="2000" dirty="0" err="1"/>
              <a:t>Ntaria</a:t>
            </a:r>
            <a:r>
              <a:rPr lang="en-AU" sz="2000" dirty="0"/>
              <a:t>, NT</a:t>
            </a:r>
          </a:p>
        </p:txBody>
      </p:sp>
    </p:spTree>
    <p:extLst>
      <p:ext uri="{BB962C8B-B14F-4D97-AF65-F5344CB8AC3E}">
        <p14:creationId xmlns:p14="http://schemas.microsoft.com/office/powerpoint/2010/main" val="2489374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52" y="432942"/>
            <a:ext cx="6629399" cy="557658"/>
          </a:xfrm>
        </p:spPr>
        <p:txBody>
          <a:bodyPr>
            <a:noAutofit/>
          </a:bodyPr>
          <a:lstStyle/>
          <a:p>
            <a:r>
              <a:rPr lang="en-US" sz="2800" dirty="0"/>
              <a:t>Better support to rough sleepers in a country town in South Australia </a:t>
            </a:r>
          </a:p>
        </p:txBody>
      </p:sp>
      <p:sp>
        <p:nvSpPr>
          <p:cNvPr id="3" name="Content Placeholder 2"/>
          <p:cNvSpPr>
            <a:spLocks noGrp="1"/>
          </p:cNvSpPr>
          <p:nvPr>
            <p:ph idx="1"/>
          </p:nvPr>
        </p:nvSpPr>
        <p:spPr>
          <a:xfrm>
            <a:off x="228600" y="1447800"/>
            <a:ext cx="8077201" cy="3962400"/>
          </a:xfrm>
        </p:spPr>
        <p:txBody>
          <a:bodyPr>
            <a:normAutofit/>
          </a:bodyPr>
          <a:lstStyle/>
          <a:p>
            <a:pPr marL="0" indent="0">
              <a:lnSpc>
                <a:spcPct val="100000"/>
              </a:lnSpc>
              <a:buFont typeface="Arial" panose="020B0604020202020204" pitchFamily="34" charset="0"/>
              <a:buNone/>
              <a:defRPr/>
            </a:pPr>
            <a:r>
              <a:rPr lang="en-AU" sz="2600" dirty="0"/>
              <a:t>Purpose: To help local services connect more effectively with a group of up to 80 people, especially those people who are </a:t>
            </a:r>
            <a:br>
              <a:rPr lang="en-AU" sz="2600" dirty="0"/>
            </a:br>
            <a:r>
              <a:rPr lang="en-AU" sz="2600" dirty="0"/>
              <a:t>hard-to-reach.</a:t>
            </a:r>
          </a:p>
          <a:p>
            <a:pPr marL="0" indent="0">
              <a:lnSpc>
                <a:spcPct val="100000"/>
              </a:lnSpc>
              <a:buFont typeface="Arial" panose="020B0604020202020204" pitchFamily="34" charset="0"/>
              <a:buNone/>
              <a:defRPr/>
            </a:pPr>
            <a:endParaRPr lang="en-AU" sz="2600" dirty="0"/>
          </a:p>
          <a:p>
            <a:pPr marL="0" indent="0">
              <a:lnSpc>
                <a:spcPct val="100000"/>
              </a:lnSpc>
              <a:buFont typeface="Arial" panose="020B0604020202020204" pitchFamily="34" charset="0"/>
              <a:buNone/>
              <a:defRPr/>
            </a:pPr>
            <a:r>
              <a:rPr lang="en-AU" sz="2600" dirty="0"/>
              <a:t>Methods: </a:t>
            </a:r>
          </a:p>
          <a:p>
            <a:pPr marL="514350" indent="-514350">
              <a:lnSpc>
                <a:spcPct val="100000"/>
              </a:lnSpc>
              <a:buFont typeface="+mj-lt"/>
              <a:buAutoNum type="arabicPeriod"/>
              <a:defRPr/>
            </a:pPr>
            <a:r>
              <a:rPr lang="en-AU" sz="2600" dirty="0"/>
              <a:t>Semi-structured interviews</a:t>
            </a:r>
          </a:p>
          <a:p>
            <a:pPr marL="514350" indent="-514350">
              <a:lnSpc>
                <a:spcPct val="100000"/>
              </a:lnSpc>
              <a:buFont typeface="+mj-lt"/>
              <a:buAutoNum type="arabicPeriod"/>
              <a:defRPr/>
            </a:pPr>
            <a:r>
              <a:rPr lang="en-AU" sz="2600" dirty="0"/>
              <a:t>Focus groups</a:t>
            </a:r>
          </a:p>
          <a:p>
            <a:pPr marL="514350" indent="-514350">
              <a:lnSpc>
                <a:spcPct val="100000"/>
              </a:lnSpc>
              <a:buFont typeface="+mj-lt"/>
              <a:buAutoNum type="arabicPeriod"/>
              <a:defRPr/>
            </a:pPr>
            <a:r>
              <a:rPr lang="en-AU" sz="2600" dirty="0"/>
              <a:t>Workshop sessions</a:t>
            </a:r>
          </a:p>
          <a:p>
            <a:pPr marL="0" indent="0">
              <a:lnSpc>
                <a:spcPct val="100000"/>
              </a:lnSpc>
              <a:spcAft>
                <a:spcPts val="0"/>
              </a:spcAft>
              <a:buNone/>
              <a:defRPr/>
            </a:pPr>
            <a:endParaRPr lang="en-AU" dirty="0"/>
          </a:p>
          <a:p>
            <a:pPr marL="0" indent="0">
              <a:lnSpc>
                <a:spcPct val="100000"/>
              </a:lnSpc>
              <a:buFont typeface="Arial" panose="020B0604020202020204" pitchFamily="34" charset="0"/>
              <a:buNone/>
              <a:defRPr/>
            </a:pPr>
            <a:endParaRPr lang="en-AU" dirty="0"/>
          </a:p>
        </p:txBody>
      </p:sp>
      <p:pic>
        <p:nvPicPr>
          <p:cNvPr id="4" name="Picture 3" descr="G:\Community Researchers\Amata 9.048\Amata Mimili files\CR Photos\P1010016 (2).JPG"/>
          <p:cNvPicPr>
            <a:picLocks noChangeAspect="1" noChangeArrowheads="1"/>
          </p:cNvPicPr>
          <p:nvPr/>
        </p:nvPicPr>
        <p:blipFill rotWithShape="1">
          <a:blip r:embed="rId2"/>
          <a:srcRect l="7951" t="11125" r="7729" b="15735"/>
          <a:stretch/>
        </p:blipFill>
        <p:spPr bwMode="auto">
          <a:xfrm>
            <a:off x="4724400" y="2362200"/>
            <a:ext cx="4262582" cy="3278780"/>
          </a:xfrm>
          <a:prstGeom prst="rect">
            <a:avLst/>
          </a:prstGeom>
          <a:ln>
            <a:noFill/>
          </a:ln>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5899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676900"/>
          </a:xfrm>
          <a:prstGeom prst="rect">
            <a:avLst/>
          </a:prstGeom>
        </p:spPr>
      </p:pic>
    </p:spTree>
    <p:extLst>
      <p:ext uri="{BB962C8B-B14F-4D97-AF65-F5344CB8AC3E}">
        <p14:creationId xmlns:p14="http://schemas.microsoft.com/office/powerpoint/2010/main" val="1645955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096"/>
            <a:ext cx="4698370" cy="3523778"/>
          </a:xfrm>
          <a:prstGeom prst="rect">
            <a:avLst/>
          </a:prstGeom>
        </p:spPr>
      </p:pic>
      <p:sp>
        <p:nvSpPr>
          <p:cNvPr id="3" name="Slide Number Placeholder 2"/>
          <p:cNvSpPr>
            <a:spLocks noGrp="1"/>
          </p:cNvSpPr>
          <p:nvPr>
            <p:ph type="sldNum" sz="quarter" idx="14"/>
          </p:nvPr>
        </p:nvSpPr>
        <p:spPr/>
        <p:txBody>
          <a:bodyPr/>
          <a:lstStyle/>
          <a:p>
            <a:fld id="{D11FE06F-082B-114F-9459-5D81AC2AF018}" type="slidenum">
              <a:rPr lang="en-US" smtClean="0"/>
              <a:pPr/>
              <a:t>7</a:t>
            </a:fld>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971800"/>
            <a:ext cx="5473779" cy="398640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6400" y="41809"/>
            <a:ext cx="4203314" cy="3152486"/>
          </a:xfrm>
          <a:prstGeom prst="rect">
            <a:avLst/>
          </a:prstGeom>
        </p:spPr>
      </p:pic>
      <p:sp>
        <p:nvSpPr>
          <p:cNvPr id="8" name="TextBox 7"/>
          <p:cNvSpPr txBox="1"/>
          <p:nvPr/>
        </p:nvSpPr>
        <p:spPr>
          <a:xfrm>
            <a:off x="5473778" y="6020704"/>
            <a:ext cx="3467745" cy="523220"/>
          </a:xfrm>
          <a:prstGeom prst="rect">
            <a:avLst/>
          </a:prstGeom>
          <a:noFill/>
        </p:spPr>
        <p:txBody>
          <a:bodyPr wrap="square" rtlCol="0">
            <a:spAutoFit/>
          </a:bodyPr>
          <a:lstStyle/>
          <a:p>
            <a:pPr algn="r"/>
            <a:r>
              <a:rPr lang="en-AU" sz="1400" b="1" dirty="0">
                <a:solidFill>
                  <a:schemeClr val="bg1"/>
                </a:solidFill>
                <a:latin typeface="Century Gothic" charset="0"/>
                <a:ea typeface="Century Gothic" charset="0"/>
                <a:cs typeface="Century Gothic" charset="0"/>
              </a:rPr>
              <a:t>Prevention of Rheumatic Heart Disease in Maningrida, Nov. 2018 </a:t>
            </a:r>
          </a:p>
        </p:txBody>
      </p:sp>
    </p:spTree>
    <p:extLst>
      <p:ext uri="{BB962C8B-B14F-4D97-AF65-F5344CB8AC3E}">
        <p14:creationId xmlns:p14="http://schemas.microsoft.com/office/powerpoint/2010/main" val="321274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4" descr="Roslyn Raberrabera doing the Safe Driving at Ntaria Survey with local residents"/>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51924" cy="5574647"/>
          </a:xfrm>
          <a:prstGeom prst="rect">
            <a:avLst/>
          </a:prstGeom>
          <a:noFill/>
          <a:ln w="9525">
            <a:noFill/>
            <a:miter lim="800000"/>
            <a:headEnd/>
            <a:tailEnd/>
          </a:ln>
        </p:spPr>
      </p:pic>
      <p:sp>
        <p:nvSpPr>
          <p:cNvPr id="2" name="Content Placeholder 1"/>
          <p:cNvSpPr>
            <a:spLocks noGrp="1"/>
          </p:cNvSpPr>
          <p:nvPr>
            <p:ph sz="half" idx="1"/>
          </p:nvPr>
        </p:nvSpPr>
        <p:spPr>
          <a:xfrm>
            <a:off x="0" y="0"/>
            <a:ext cx="9144000" cy="5791200"/>
          </a:xfrm>
        </p:spPr>
        <p:txBody>
          <a:bodyPr/>
          <a:lstStyle/>
          <a:p>
            <a:endParaRPr lang="en-US" dirty="0"/>
          </a:p>
        </p:txBody>
      </p:sp>
      <p:sp>
        <p:nvSpPr>
          <p:cNvPr id="4" name="Content Placeholder 3"/>
          <p:cNvSpPr>
            <a:spLocks noGrp="1"/>
          </p:cNvSpPr>
          <p:nvPr>
            <p:ph sz="half" idx="2"/>
          </p:nvPr>
        </p:nvSpPr>
        <p:spPr>
          <a:xfrm>
            <a:off x="2362200" y="5867400"/>
            <a:ext cx="6236954" cy="854076"/>
          </a:xfrm>
        </p:spPr>
        <p:txBody>
          <a:bodyPr/>
          <a:lstStyle/>
          <a:p>
            <a:r>
              <a:rPr lang="en-US" b="1" dirty="0">
                <a:solidFill>
                  <a:schemeClr val="bg1"/>
                </a:solidFill>
              </a:rPr>
              <a:t>Research on vehicle safety by </a:t>
            </a:r>
            <a:r>
              <a:rPr lang="en-US" b="1" dirty="0" err="1">
                <a:solidFill>
                  <a:schemeClr val="bg1"/>
                </a:solidFill>
              </a:rPr>
              <a:t>Ninti</a:t>
            </a:r>
            <a:r>
              <a:rPr lang="en-US" b="1" dirty="0">
                <a:solidFill>
                  <a:schemeClr val="bg1"/>
                </a:solidFill>
              </a:rPr>
              <a:t> One at </a:t>
            </a:r>
            <a:r>
              <a:rPr lang="en-US" b="1" dirty="0" err="1">
                <a:solidFill>
                  <a:schemeClr val="bg1"/>
                </a:solidFill>
              </a:rPr>
              <a:t>Ntaria</a:t>
            </a:r>
            <a:r>
              <a:rPr lang="en-US" b="1" dirty="0">
                <a:solidFill>
                  <a:schemeClr val="bg1"/>
                </a:solidFill>
              </a:rPr>
              <a:t>, Northern Territory, 2011 (see Lovell et al, 2011)</a:t>
            </a:r>
          </a:p>
          <a:p>
            <a:endParaRPr lang="en-US" dirty="0"/>
          </a:p>
        </p:txBody>
      </p:sp>
    </p:spTree>
    <p:extLst>
      <p:ext uri="{BB962C8B-B14F-4D97-AF65-F5344CB8AC3E}">
        <p14:creationId xmlns:p14="http://schemas.microsoft.com/office/powerpoint/2010/main" val="2109784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5575" y="228600"/>
            <a:ext cx="6778625" cy="1368708"/>
          </a:xfrm>
        </p:spPr>
        <p:txBody>
          <a:bodyPr>
            <a:normAutofit/>
          </a:bodyPr>
          <a:lstStyle/>
          <a:p>
            <a:r>
              <a:rPr lang="en-US" sz="2400" dirty="0">
                <a:solidFill>
                  <a:srgbClr val="4094AF"/>
                </a:solidFill>
              </a:rPr>
              <a:t>Research to support Collective Impact for </a:t>
            </a:r>
            <a:r>
              <a:rPr lang="en-AU" sz="2400" dirty="0">
                <a:solidFill>
                  <a:srgbClr val="4094AF"/>
                </a:solidFill>
              </a:rPr>
              <a:t>Stronger Communities for Children in the NT</a:t>
            </a:r>
            <a:endParaRPr lang="en-US" sz="2400" dirty="0">
              <a:solidFill>
                <a:srgbClr val="4094A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1327195"/>
            <a:ext cx="6571839" cy="5530805"/>
          </a:xfrm>
          <a:prstGeom prst="rect">
            <a:avLst/>
          </a:prstGeom>
        </p:spPr>
      </p:pic>
      <p:sp>
        <p:nvSpPr>
          <p:cNvPr id="4" name="AutoShape 2" descr="oeclipsesunNiNTiday2-16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3"/>
          <a:stretch>
            <a:fillRect/>
          </a:stretch>
        </p:blipFill>
        <p:spPr>
          <a:xfrm>
            <a:off x="6571838" y="3657051"/>
            <a:ext cx="2572161" cy="3250446"/>
          </a:xfrm>
          <a:prstGeom prst="rect">
            <a:avLst/>
          </a:prstGeom>
        </p:spPr>
      </p:pic>
    </p:spTree>
    <p:extLst>
      <p:ext uri="{BB962C8B-B14F-4D97-AF65-F5344CB8AC3E}">
        <p14:creationId xmlns:p14="http://schemas.microsoft.com/office/powerpoint/2010/main" val="2888629224"/>
      </p:ext>
    </p:extLst>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4393</TotalTime>
  <Words>160</Words>
  <Application>Microsoft Office PowerPoint</Application>
  <PresentationFormat>On-screen Show (4:3)</PresentationFormat>
  <Paragraphs>26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Calibri</vt:lpstr>
      <vt:lpstr>Century Gothic</vt:lpstr>
      <vt:lpstr>Office Theme</vt:lpstr>
      <vt:lpstr>PowerPoint Presentation</vt:lpstr>
      <vt:lpstr>How the Aboriginal Community Researcher (or ACR) program can help TIS teams </vt:lpstr>
      <vt:lpstr>Other methods for generating ideas</vt:lpstr>
      <vt:lpstr>PowerPoint Presentation</vt:lpstr>
      <vt:lpstr>Better support to rough sleepers in a country town in South Australia </vt:lpstr>
      <vt:lpstr>PowerPoint Presentation</vt:lpstr>
      <vt:lpstr>PowerPoint Presentation</vt:lpstr>
      <vt:lpstr>PowerPoint Presentation</vt:lpstr>
      <vt:lpstr>Research to support Collective Impact for Stronger Communities for Children in the NT</vt:lpstr>
      <vt:lpstr>How ACRs can help TIS teams  Example: Family Day organised for World No Tobacco Day in Halls Creek, two Fridays ago, 31st May.   The local TIS team of two men from Yura Yungi Aboriginal Medical Service coordinated the event at the main park in town.   Let’s say that 200 people came along, ate lunch, heard some speeches by local pollies and sports players, visited stalls on health promotion, talked to TIS workers, used the smokerlyzer, saw videos on ‘Don’t Make Smokes Your Story’ and listened to a local band.   </vt:lpstr>
      <vt:lpstr>How ACRs can help TIS teams  Every research project needs one or more high-level research questions. In this case, there could be a single question:  How effective was the Family Day in helping to tackle Indigenous smoking in Halls Creek?  If there were 200 people coming and going during the event, the TIS workers are going to struggle to do the necessary research on their own.   This is where the ACRs come in.  </vt:lpstr>
      <vt:lpstr>Ninti One website</vt:lpstr>
      <vt:lpstr>Any questions and further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Local Change</dc:title>
  <dc:subject/>
  <dc:creator>Steve Fisher</dc:creator>
  <cp:keywords/>
  <dc:description/>
  <cp:lastModifiedBy>Benjamin Stewart</cp:lastModifiedBy>
  <cp:revision>171</cp:revision>
  <dcterms:created xsi:type="dcterms:W3CDTF">2016-07-18T19:06:32Z</dcterms:created>
  <dcterms:modified xsi:type="dcterms:W3CDTF">2019-06-12T00:39:48Z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2016-05-15T14:00:00Z</vt:filetime>
  </property>
  <property fmtid="{D5CDD505-2E9C-101B-9397-08002B2CF9AE}" pid="3" name="Creator">
    <vt:lpwstr>Microsoft® PowerPoint® 2010</vt:lpwstr>
  </property>
  <property fmtid="{D5CDD505-2E9C-101B-9397-08002B2CF9AE}" pid="4" name="LastSaved">
    <vt:filetime>2016-07-17T14:00:00Z</vt:filetime>
  </property>
</Properties>
</file>