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504" r:id="rId3"/>
    <p:sldId id="576" r:id="rId4"/>
    <p:sldId id="553" r:id="rId5"/>
    <p:sldId id="594" r:id="rId6"/>
    <p:sldId id="611" r:id="rId7"/>
    <p:sldId id="560" r:id="rId8"/>
    <p:sldId id="571" r:id="rId9"/>
    <p:sldId id="589" r:id="rId10"/>
    <p:sldId id="600" r:id="rId11"/>
    <p:sldId id="612" r:id="rId12"/>
    <p:sldId id="614" r:id="rId13"/>
    <p:sldId id="590" r:id="rId14"/>
    <p:sldId id="579" r:id="rId15"/>
    <p:sldId id="580" r:id="rId16"/>
    <p:sldId id="596" r:id="rId17"/>
    <p:sldId id="597" r:id="rId18"/>
    <p:sldId id="582" r:id="rId19"/>
    <p:sldId id="584" r:id="rId20"/>
    <p:sldId id="603" r:id="rId21"/>
    <p:sldId id="604" r:id="rId22"/>
    <p:sldId id="605" r:id="rId23"/>
    <p:sldId id="598" r:id="rId24"/>
    <p:sldId id="608" r:id="rId25"/>
    <p:sldId id="586" r:id="rId26"/>
    <p:sldId id="602" r:id="rId27"/>
    <p:sldId id="609" r:id="rId28"/>
    <p:sldId id="601" r:id="rId29"/>
    <p:sldId id="610" r:id="rId30"/>
    <p:sldId id="592" r:id="rId31"/>
  </p:sldIdLst>
  <p:sldSz cx="9144000" cy="5143500" type="screen16x9"/>
  <p:notesSz cx="6858000" cy="9199563"/>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19D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22" autoAdjust="0"/>
    <p:restoredTop sz="99601" autoAdjust="0"/>
  </p:normalViewPr>
  <p:slideViewPr>
    <p:cSldViewPr>
      <p:cViewPr varScale="1">
        <p:scale>
          <a:sx n="104" d="100"/>
          <a:sy n="104" d="100"/>
        </p:scale>
        <p:origin x="72" y="576"/>
      </p:cViewPr>
      <p:guideLst>
        <p:guide orient="horz" pos="1620"/>
        <p:guide pos="2880"/>
      </p:guideLst>
    </p:cSldViewPr>
  </p:slideViewPr>
  <p:outlineViewPr>
    <p:cViewPr>
      <p:scale>
        <a:sx n="33" d="100"/>
        <a:sy n="33" d="100"/>
      </p:scale>
      <p:origin x="1376" y="19416"/>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78" d="100"/>
          <a:sy n="78" d="100"/>
        </p:scale>
        <p:origin x="-3872" y="-104"/>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athena\raglan\Downloads\Indigenous%20Probability%20of%20Death%2010%20December%202016%20RM.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K:\Tom%20Calma\Powerpoint%20slide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'ABS. Male and Female data (ave)'!$AJ$9</c:f>
              <c:strCache>
                <c:ptCount val="1"/>
                <c:pt idx="0">
                  <c:v>Indigenous</c:v>
                </c:pt>
              </c:strCache>
            </c:strRef>
          </c:tx>
          <c:spPr>
            <a:ln w="63500">
              <a:solidFill>
                <a:srgbClr val="FF0000"/>
              </a:solidFill>
            </a:ln>
          </c:spPr>
          <c:marker>
            <c:spPr>
              <a:ln>
                <a:solidFill>
                  <a:srgbClr val="FF0000"/>
                </a:solidFill>
              </a:ln>
            </c:spPr>
          </c:marker>
          <c:xVal>
            <c:numRef>
              <c:f>'ABS. Male and Female data (ave)'!$AI$10:$AI$17</c:f>
              <c:numCache>
                <c:formatCode>0</c:formatCode>
                <c:ptCount val="8"/>
                <c:pt idx="0">
                  <c:v>0</c:v>
                </c:pt>
                <c:pt idx="1">
                  <c:v>5</c:v>
                </c:pt>
                <c:pt idx="2">
                  <c:v>15</c:v>
                </c:pt>
                <c:pt idx="3">
                  <c:v>25</c:v>
                </c:pt>
                <c:pt idx="4">
                  <c:v>35</c:v>
                </c:pt>
                <c:pt idx="5">
                  <c:v>45</c:v>
                </c:pt>
                <c:pt idx="6">
                  <c:v>55</c:v>
                </c:pt>
                <c:pt idx="7">
                  <c:v>65</c:v>
                </c:pt>
              </c:numCache>
            </c:numRef>
          </c:xVal>
          <c:yVal>
            <c:numRef>
              <c:f>'ABS. Male and Female data (ave)'!$AJ$10:$AJ$17</c:f>
              <c:numCache>
                <c:formatCode>General</c:formatCode>
                <c:ptCount val="8"/>
                <c:pt idx="0">
                  <c:v>0</c:v>
                </c:pt>
                <c:pt idx="1">
                  <c:v>0.88341999999999998</c:v>
                </c:pt>
                <c:pt idx="2">
                  <c:v>1.0622199999999999</c:v>
                </c:pt>
                <c:pt idx="3">
                  <c:v>2.0840200000000002</c:v>
                </c:pt>
                <c:pt idx="4">
                  <c:v>4.0508199999999954</c:v>
                </c:pt>
                <c:pt idx="5">
                  <c:v>8.1590200000000035</c:v>
                </c:pt>
                <c:pt idx="6">
                  <c:v>15.608219999999999</c:v>
                </c:pt>
                <c:pt idx="7">
                  <c:v>30.011420000000001</c:v>
                </c:pt>
              </c:numCache>
            </c:numRef>
          </c:yVal>
          <c:smooth val="0"/>
        </c:ser>
        <c:ser>
          <c:idx val="1"/>
          <c:order val="1"/>
          <c:tx>
            <c:strRef>
              <c:f>'ABS. Male and Female data (ave)'!$AK$9</c:f>
              <c:strCache>
                <c:ptCount val="1"/>
                <c:pt idx="0">
                  <c:v>Non-Indigenous</c:v>
                </c:pt>
              </c:strCache>
            </c:strRef>
          </c:tx>
          <c:spPr>
            <a:ln>
              <a:solidFill>
                <a:schemeClr val="accent2">
                  <a:lumMod val="75000"/>
                </a:schemeClr>
              </a:solidFill>
            </a:ln>
          </c:spPr>
          <c:marker>
            <c:spPr>
              <a:ln>
                <a:solidFill>
                  <a:schemeClr val="accent2">
                    <a:lumMod val="75000"/>
                  </a:schemeClr>
                </a:solidFill>
              </a:ln>
            </c:spPr>
          </c:marker>
          <c:xVal>
            <c:numRef>
              <c:f>'ABS. Male and Female data (ave)'!$AI$10:$AI$17</c:f>
              <c:numCache>
                <c:formatCode>0</c:formatCode>
                <c:ptCount val="8"/>
                <c:pt idx="0">
                  <c:v>0</c:v>
                </c:pt>
                <c:pt idx="1">
                  <c:v>5</c:v>
                </c:pt>
                <c:pt idx="2">
                  <c:v>15</c:v>
                </c:pt>
                <c:pt idx="3">
                  <c:v>25</c:v>
                </c:pt>
                <c:pt idx="4">
                  <c:v>35</c:v>
                </c:pt>
                <c:pt idx="5">
                  <c:v>45</c:v>
                </c:pt>
                <c:pt idx="6">
                  <c:v>55</c:v>
                </c:pt>
                <c:pt idx="7">
                  <c:v>65</c:v>
                </c:pt>
              </c:numCache>
            </c:numRef>
          </c:xVal>
          <c:yVal>
            <c:numRef>
              <c:f>'ABS. Male and Female data (ave)'!$AK$10:$AK$17</c:f>
              <c:numCache>
                <c:formatCode>General</c:formatCode>
                <c:ptCount val="8"/>
                <c:pt idx="0">
                  <c:v>0</c:v>
                </c:pt>
                <c:pt idx="1">
                  <c:v>0.47326000000000001</c:v>
                </c:pt>
                <c:pt idx="2">
                  <c:v>0.56725999999999999</c:v>
                </c:pt>
                <c:pt idx="3">
                  <c:v>0.96065999999999996</c:v>
                </c:pt>
                <c:pt idx="4">
                  <c:v>1.54166</c:v>
                </c:pt>
                <c:pt idx="5">
                  <c:v>2.530059999999998</c:v>
                </c:pt>
                <c:pt idx="6">
                  <c:v>4.7632599999999998</c:v>
                </c:pt>
                <c:pt idx="7">
                  <c:v>9.9636600000000008</c:v>
                </c:pt>
              </c:numCache>
            </c:numRef>
          </c:yVal>
          <c:smooth val="0"/>
        </c:ser>
        <c:dLbls>
          <c:showLegendKey val="0"/>
          <c:showVal val="0"/>
          <c:showCatName val="0"/>
          <c:showSerName val="0"/>
          <c:showPercent val="0"/>
          <c:showBubbleSize val="0"/>
        </c:dLbls>
        <c:axId val="277369256"/>
        <c:axId val="277368472"/>
      </c:scatterChart>
      <c:valAx>
        <c:axId val="277369256"/>
        <c:scaling>
          <c:orientation val="minMax"/>
        </c:scaling>
        <c:delete val="0"/>
        <c:axPos val="b"/>
        <c:numFmt formatCode="0" sourceLinked="1"/>
        <c:majorTickMark val="out"/>
        <c:minorTickMark val="none"/>
        <c:tickLblPos val="nextTo"/>
        <c:crossAx val="277368472"/>
        <c:crosses val="autoZero"/>
        <c:crossBetween val="midCat"/>
      </c:valAx>
      <c:valAx>
        <c:axId val="277368472"/>
        <c:scaling>
          <c:orientation val="minMax"/>
        </c:scaling>
        <c:delete val="0"/>
        <c:axPos val="l"/>
        <c:majorGridlines/>
        <c:numFmt formatCode="General" sourceLinked="1"/>
        <c:majorTickMark val="out"/>
        <c:minorTickMark val="none"/>
        <c:tickLblPos val="nextTo"/>
        <c:crossAx val="277369256"/>
        <c:crosses val="autoZero"/>
        <c:crossBetween val="midCat"/>
        <c:majorUnit val="10"/>
      </c:valAx>
    </c:plotArea>
    <c:legend>
      <c:legendPos val="r"/>
      <c:layout>
        <c:manualLayout>
          <c:xMode val="edge"/>
          <c:yMode val="edge"/>
          <c:x val="7.0195768502973196E-2"/>
          <c:y val="4.9464069807043098E-2"/>
          <c:w val="0.46619989275266299"/>
          <c:h val="0.338664676882314"/>
        </c:manualLayout>
      </c:layout>
      <c:overlay val="1"/>
      <c:txPr>
        <a:bodyPr/>
        <a:lstStyle/>
        <a:p>
          <a:pPr>
            <a:defRPr sz="2400" b="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Cause</c:v>
                </c:pt>
              </c:strCache>
            </c:strRef>
          </c:tx>
          <c:spPr>
            <a:effectLst>
              <a:glow rad="63500">
                <a:schemeClr val="accent2">
                  <a:satMod val="175000"/>
                  <a:alpha val="40000"/>
                </a:schemeClr>
              </a:glow>
            </a:effectLst>
          </c:spPr>
          <c:dPt>
            <c:idx val="0"/>
            <c:bubble3D val="0"/>
            <c:spPr>
              <a:solidFill>
                <a:srgbClr val="0070C0"/>
              </a:solidFill>
              <a:effectLst>
                <a:glow rad="63500">
                  <a:schemeClr val="accent2">
                    <a:satMod val="175000"/>
                    <a:alpha val="40000"/>
                  </a:schemeClr>
                </a:glow>
              </a:effectLst>
            </c:spPr>
          </c:dPt>
          <c:dPt>
            <c:idx val="1"/>
            <c:bubble3D val="0"/>
            <c:spPr>
              <a:solidFill>
                <a:srgbClr val="00B0F0"/>
              </a:solidFill>
              <a:effectLst>
                <a:glow rad="63500">
                  <a:schemeClr val="accent2">
                    <a:satMod val="175000"/>
                    <a:alpha val="40000"/>
                  </a:schemeClr>
                </a:glow>
              </a:effectLst>
            </c:spPr>
          </c:dPt>
          <c:dPt>
            <c:idx val="2"/>
            <c:bubble3D val="0"/>
            <c:spPr>
              <a:solidFill>
                <a:srgbClr val="99CCFF"/>
              </a:solidFill>
              <a:effectLst>
                <a:glow rad="63500">
                  <a:schemeClr val="accent2">
                    <a:satMod val="175000"/>
                    <a:alpha val="40000"/>
                  </a:schemeClr>
                </a:glow>
              </a:effectLst>
            </c:spPr>
          </c:dPt>
          <c:dPt>
            <c:idx val="3"/>
            <c:bubble3D val="0"/>
            <c:spPr>
              <a:solidFill>
                <a:srgbClr val="E27100"/>
              </a:solidFill>
              <a:effectLst>
                <a:glow rad="63500">
                  <a:schemeClr val="accent2">
                    <a:satMod val="175000"/>
                    <a:alpha val="40000"/>
                  </a:schemeClr>
                </a:glow>
              </a:effectLst>
            </c:spPr>
          </c:dPt>
          <c:dPt>
            <c:idx val="4"/>
            <c:bubble3D val="0"/>
            <c:spPr>
              <a:solidFill>
                <a:srgbClr val="FF7F3F"/>
              </a:solidFill>
              <a:effectLst>
                <a:glow rad="63500">
                  <a:schemeClr val="accent2">
                    <a:satMod val="175000"/>
                    <a:alpha val="40000"/>
                  </a:schemeClr>
                </a:glow>
              </a:effectLst>
            </c:spPr>
          </c:dPt>
          <c:dPt>
            <c:idx val="5"/>
            <c:bubble3D val="0"/>
            <c:spPr>
              <a:solidFill>
                <a:srgbClr val="FFCCCC"/>
              </a:solidFill>
              <a:effectLst>
                <a:glow rad="63500">
                  <a:schemeClr val="accent2">
                    <a:satMod val="175000"/>
                    <a:alpha val="40000"/>
                  </a:schemeClr>
                </a:glow>
              </a:effectLst>
            </c:spPr>
          </c:dPt>
          <c:dPt>
            <c:idx val="6"/>
            <c:bubble3D val="0"/>
            <c:spPr>
              <a:solidFill>
                <a:srgbClr val="FFB7B7"/>
              </a:solidFill>
              <a:effectLst>
                <a:glow rad="63500">
                  <a:schemeClr val="accent2">
                    <a:satMod val="175000"/>
                    <a:alpha val="40000"/>
                  </a:schemeClr>
                </a:glow>
              </a:effectLst>
            </c:spPr>
          </c:dPt>
          <c:dLbls>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Cardiovascular disease</c:v>
                </c:pt>
                <c:pt idx="1">
                  <c:v>Cancer</c:v>
                </c:pt>
                <c:pt idx="2">
                  <c:v>External causes</c:v>
                </c:pt>
                <c:pt idx="3">
                  <c:v>Endocrine, metabolic &amp; nutritional disorders</c:v>
                </c:pt>
                <c:pt idx="4">
                  <c:v>Respiratory diseases</c:v>
                </c:pt>
                <c:pt idx="5">
                  <c:v>Digestive diseases</c:v>
                </c:pt>
                <c:pt idx="6">
                  <c:v>Other causes</c:v>
                </c:pt>
              </c:strCache>
            </c:strRef>
          </c:cat>
          <c:val>
            <c:numRef>
              <c:f>Sheet1!$B$2:$B$8</c:f>
              <c:numCache>
                <c:formatCode>General</c:formatCode>
                <c:ptCount val="7"/>
                <c:pt idx="0">
                  <c:v>25.5</c:v>
                </c:pt>
                <c:pt idx="1">
                  <c:v>19.8</c:v>
                </c:pt>
                <c:pt idx="2">
                  <c:v>15.2</c:v>
                </c:pt>
                <c:pt idx="3">
                  <c:v>9.1</c:v>
                </c:pt>
                <c:pt idx="4">
                  <c:v>7.6</c:v>
                </c:pt>
                <c:pt idx="5">
                  <c:v>5.6</c:v>
                </c:pt>
                <c:pt idx="6">
                  <c:v>17.2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2974002343966198"/>
          <c:y val="1.66625452628185E-2"/>
          <c:w val="0.461614423016179"/>
          <c:h val="0.95902093633644603"/>
        </c:manualLayout>
      </c:layout>
      <c:overlay val="0"/>
      <c:txPr>
        <a:bodyPr/>
        <a:lstStyle/>
        <a:p>
          <a:pPr>
            <a:defRPr kern="9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Sheet1!$B$41</c:f>
              <c:strCache>
                <c:ptCount val="1"/>
                <c:pt idx="0">
                  <c:v>Aboriginal and Torres Strait Islander</c:v>
                </c:pt>
              </c:strCache>
            </c:strRef>
          </c:tx>
          <c:invertIfNegative val="0"/>
          <c:dLbls>
            <c:dLbl>
              <c:idx val="0"/>
              <c:layout>
                <c:manualLayout>
                  <c:x val="-4.3727923710955904E-3"/>
                  <c:y val="4.787166505308929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9151949140637299E-3"/>
                  <c:y val="6.55085942831748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5759745703186E-3"/>
                  <c:y val="6.298903296459129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5.291078769025660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298903296459129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6.046947164600759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Sheet1!$C$40:$H$40</c:f>
              <c:strCache>
                <c:ptCount val="6"/>
                <c:pt idx="0">
                  <c:v>15-17</c:v>
                </c:pt>
                <c:pt idx="1">
                  <c:v>18-24</c:v>
                </c:pt>
                <c:pt idx="2">
                  <c:v>25-34</c:v>
                </c:pt>
                <c:pt idx="3">
                  <c:v>35-44</c:v>
                </c:pt>
                <c:pt idx="4">
                  <c:v>45-54</c:v>
                </c:pt>
                <c:pt idx="5">
                  <c:v>55 years and over</c:v>
                </c:pt>
              </c:strCache>
            </c:strRef>
          </c:cat>
          <c:val>
            <c:numRef>
              <c:f>Sheet1!$C$41:$H$41</c:f>
              <c:numCache>
                <c:formatCode>""#,##0.0""</c:formatCode>
                <c:ptCount val="6"/>
                <c:pt idx="0">
                  <c:v>19</c:v>
                </c:pt>
                <c:pt idx="1">
                  <c:v>44.7</c:v>
                </c:pt>
                <c:pt idx="2">
                  <c:v>54.6</c:v>
                </c:pt>
                <c:pt idx="3">
                  <c:v>48.9</c:v>
                </c:pt>
                <c:pt idx="4">
                  <c:v>48.5</c:v>
                </c:pt>
                <c:pt idx="5">
                  <c:v>27</c:v>
                </c:pt>
              </c:numCache>
            </c:numRef>
          </c:val>
        </c:ser>
        <c:ser>
          <c:idx val="1"/>
          <c:order val="1"/>
          <c:tx>
            <c:strRef>
              <c:f>Sheet1!$B$42</c:f>
              <c:strCache>
                <c:ptCount val="1"/>
                <c:pt idx="0">
                  <c:v>Non-Indigenous</c:v>
                </c:pt>
              </c:strCache>
            </c:strRef>
          </c:tx>
          <c:invertIfNegative val="0"/>
          <c:dLbls>
            <c:dLbl>
              <c:idx val="0"/>
              <c:layout>
                <c:manualLayout>
                  <c:x val="-2.9151949140637299E-3"/>
                  <c:y val="5.5430349008840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5759745703186E-3"/>
                  <c:y val="5.794991032742390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9151949140637798E-3"/>
                  <c:y val="5.5430349008840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51949140637299E-3"/>
                  <c:y val="4.787166505308929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9151949140636198E-3"/>
                  <c:y val="5.794991032742390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45759745703186E-3"/>
                  <c:y val="6.04694716460075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Sheet1!$C$40:$H$40</c:f>
              <c:strCache>
                <c:ptCount val="6"/>
                <c:pt idx="0">
                  <c:v>15-17</c:v>
                </c:pt>
                <c:pt idx="1">
                  <c:v>18-24</c:v>
                </c:pt>
                <c:pt idx="2">
                  <c:v>25-34</c:v>
                </c:pt>
                <c:pt idx="3">
                  <c:v>35-44</c:v>
                </c:pt>
                <c:pt idx="4">
                  <c:v>45-54</c:v>
                </c:pt>
                <c:pt idx="5">
                  <c:v>55 years and over</c:v>
                </c:pt>
              </c:strCache>
            </c:strRef>
          </c:cat>
          <c:val>
            <c:numRef>
              <c:f>Sheet1!$C$42:$H$42</c:f>
              <c:numCache>
                <c:formatCode>""#,##0.0""</c:formatCode>
                <c:ptCount val="6"/>
                <c:pt idx="0">
                  <c:v>5.4</c:v>
                </c:pt>
                <c:pt idx="1">
                  <c:v>18.8</c:v>
                </c:pt>
                <c:pt idx="2">
                  <c:v>22.5</c:v>
                </c:pt>
                <c:pt idx="3">
                  <c:v>20.100000000000001</c:v>
                </c:pt>
                <c:pt idx="4">
                  <c:v>20.8</c:v>
                </c:pt>
                <c:pt idx="5">
                  <c:v>10.8</c:v>
                </c:pt>
              </c:numCache>
            </c:numRef>
          </c:val>
        </c:ser>
        <c:dLbls>
          <c:showLegendKey val="0"/>
          <c:showVal val="0"/>
          <c:showCatName val="0"/>
          <c:showSerName val="0"/>
          <c:showPercent val="0"/>
          <c:showBubbleSize val="0"/>
        </c:dLbls>
        <c:gapWidth val="150"/>
        <c:axId val="278220984"/>
        <c:axId val="278217848"/>
      </c:barChart>
      <c:catAx>
        <c:axId val="278220984"/>
        <c:scaling>
          <c:orientation val="minMax"/>
        </c:scaling>
        <c:delete val="0"/>
        <c:axPos val="b"/>
        <c:numFmt formatCode="General" sourceLinked="0"/>
        <c:majorTickMark val="out"/>
        <c:minorTickMark val="none"/>
        <c:tickLblPos val="nextTo"/>
        <c:crossAx val="278217848"/>
        <c:crosses val="autoZero"/>
        <c:auto val="1"/>
        <c:lblAlgn val="ctr"/>
        <c:lblOffset val="100"/>
        <c:noMultiLvlLbl val="0"/>
      </c:catAx>
      <c:valAx>
        <c:axId val="278217848"/>
        <c:scaling>
          <c:orientation val="minMax"/>
        </c:scaling>
        <c:delete val="0"/>
        <c:axPos val="l"/>
        <c:majorGridlines/>
        <c:numFmt formatCode="&quot;&quot;#,##0.0&quot;&quot;" sourceLinked="1"/>
        <c:majorTickMark val="out"/>
        <c:minorTickMark val="none"/>
        <c:tickLblPos val="nextTo"/>
        <c:crossAx val="278220984"/>
        <c:crosses val="autoZero"/>
        <c:crossBetween val="between"/>
      </c:valAx>
    </c:plotArea>
    <c:legend>
      <c:legendPos val="t"/>
      <c:overlay val="0"/>
      <c:spPr>
        <a:solidFill>
          <a:schemeClr val="bg1"/>
        </a:solidFill>
        <a:ln>
          <a:solidFill>
            <a:srgbClr val="000000"/>
          </a:solidFill>
        </a:ln>
      </c:spPr>
      <c:txPr>
        <a:bodyPr/>
        <a:lstStyle/>
        <a:p>
          <a:pPr>
            <a:defRPr sz="1100" b="1"/>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Sheet1!$A$161</c:f>
              <c:strCache>
                <c:ptCount val="1"/>
                <c:pt idx="0">
                  <c:v>2002</c:v>
                </c:pt>
              </c:strCache>
            </c:strRef>
          </c:tx>
          <c:invertIfNegative val="0"/>
          <c:cat>
            <c:strRef>
              <c:f>Sheet1!$B$160:$D$160</c:f>
              <c:strCache>
                <c:ptCount val="3"/>
                <c:pt idx="0">
                  <c:v>Current Smokers</c:v>
                </c:pt>
                <c:pt idx="1">
                  <c:v>Ex-smokers</c:v>
                </c:pt>
                <c:pt idx="2">
                  <c:v>Never smokers</c:v>
                </c:pt>
              </c:strCache>
            </c:strRef>
          </c:cat>
          <c:val>
            <c:numRef>
              <c:f>Sheet1!$B$161:$D$161</c:f>
              <c:numCache>
                <c:formatCode>""#,##0.0""</c:formatCode>
                <c:ptCount val="3"/>
                <c:pt idx="0">
                  <c:v>52.3</c:v>
                </c:pt>
                <c:pt idx="1">
                  <c:v>18.100000000000001</c:v>
                </c:pt>
                <c:pt idx="2">
                  <c:v>29.7</c:v>
                </c:pt>
              </c:numCache>
            </c:numRef>
          </c:val>
        </c:ser>
        <c:ser>
          <c:idx val="1"/>
          <c:order val="1"/>
          <c:tx>
            <c:strRef>
              <c:f>Sheet1!$A$162</c:f>
              <c:strCache>
                <c:ptCount val="1"/>
                <c:pt idx="0">
                  <c:v>2008</c:v>
                </c:pt>
              </c:strCache>
            </c:strRef>
          </c:tx>
          <c:invertIfNegative val="0"/>
          <c:cat>
            <c:strRef>
              <c:f>Sheet1!$B$160:$D$160</c:f>
              <c:strCache>
                <c:ptCount val="3"/>
                <c:pt idx="0">
                  <c:v>Current Smokers</c:v>
                </c:pt>
                <c:pt idx="1">
                  <c:v>Ex-smokers</c:v>
                </c:pt>
                <c:pt idx="2">
                  <c:v>Never smokers</c:v>
                </c:pt>
              </c:strCache>
            </c:strRef>
          </c:cat>
          <c:val>
            <c:numRef>
              <c:f>Sheet1!$B$162:$D$162</c:f>
              <c:numCache>
                <c:formatCode>""#,##0.0""</c:formatCode>
                <c:ptCount val="3"/>
                <c:pt idx="0">
                  <c:v>44.7</c:v>
                </c:pt>
                <c:pt idx="1">
                  <c:v>21.1</c:v>
                </c:pt>
                <c:pt idx="2">
                  <c:v>34.1</c:v>
                </c:pt>
              </c:numCache>
            </c:numRef>
          </c:val>
        </c:ser>
        <c:ser>
          <c:idx val="2"/>
          <c:order val="2"/>
          <c:tx>
            <c:strRef>
              <c:f>Sheet1!$A$163</c:f>
              <c:strCache>
                <c:ptCount val="1"/>
                <c:pt idx="0">
                  <c:v>2012-13</c:v>
                </c:pt>
              </c:strCache>
            </c:strRef>
          </c:tx>
          <c:invertIfNegative val="0"/>
          <c:cat>
            <c:strRef>
              <c:f>Sheet1!$B$160:$D$160</c:f>
              <c:strCache>
                <c:ptCount val="3"/>
                <c:pt idx="0">
                  <c:v>Current Smokers</c:v>
                </c:pt>
                <c:pt idx="1">
                  <c:v>Ex-smokers</c:v>
                </c:pt>
                <c:pt idx="2">
                  <c:v>Never smokers</c:v>
                </c:pt>
              </c:strCache>
            </c:strRef>
          </c:cat>
          <c:val>
            <c:numRef>
              <c:f>Sheet1!$B$163:$D$163</c:f>
              <c:numCache>
                <c:formatCode>""#,##0.0""</c:formatCode>
                <c:ptCount val="3"/>
                <c:pt idx="0">
                  <c:v>40.299999999999997</c:v>
                </c:pt>
                <c:pt idx="1">
                  <c:v>22.5</c:v>
                </c:pt>
                <c:pt idx="2">
                  <c:v>37.200000000000003</c:v>
                </c:pt>
              </c:numCache>
            </c:numRef>
          </c:val>
        </c:ser>
        <c:dLbls>
          <c:showLegendKey val="0"/>
          <c:showVal val="0"/>
          <c:showCatName val="0"/>
          <c:showSerName val="0"/>
          <c:showPercent val="0"/>
          <c:showBubbleSize val="0"/>
        </c:dLbls>
        <c:gapWidth val="150"/>
        <c:axId val="284063800"/>
        <c:axId val="284063016"/>
      </c:barChart>
      <c:catAx>
        <c:axId val="284063800"/>
        <c:scaling>
          <c:orientation val="minMax"/>
        </c:scaling>
        <c:delete val="0"/>
        <c:axPos val="b"/>
        <c:numFmt formatCode="General" sourceLinked="0"/>
        <c:majorTickMark val="out"/>
        <c:minorTickMark val="none"/>
        <c:tickLblPos val="nextTo"/>
        <c:crossAx val="284063016"/>
        <c:crosses val="autoZero"/>
        <c:auto val="1"/>
        <c:lblAlgn val="ctr"/>
        <c:lblOffset val="100"/>
        <c:noMultiLvlLbl val="0"/>
      </c:catAx>
      <c:valAx>
        <c:axId val="284063016"/>
        <c:scaling>
          <c:orientation val="minMax"/>
        </c:scaling>
        <c:delete val="0"/>
        <c:axPos val="l"/>
        <c:majorGridlines/>
        <c:numFmt formatCode="&quot;&quot;#,##0.0&quot;&quot;" sourceLinked="1"/>
        <c:majorTickMark val="out"/>
        <c:minorTickMark val="none"/>
        <c:tickLblPos val="nextTo"/>
        <c:crossAx val="284063800"/>
        <c:crosses val="autoZero"/>
        <c:crossBetween val="between"/>
      </c:valAx>
    </c:plotArea>
    <c:legend>
      <c:legendPos val="t"/>
      <c:layout>
        <c:manualLayout>
          <c:xMode val="edge"/>
          <c:yMode val="edge"/>
          <c:x val="0.34979793911787599"/>
          <c:y val="3.8089142938212903E-2"/>
          <c:w val="0.31510156278932"/>
          <c:h val="5.4855602898582503E-2"/>
        </c:manualLayout>
      </c:layout>
      <c:overlay val="0"/>
      <c:spPr>
        <a:ln>
          <a:solidFill>
            <a:srgbClr val="000000"/>
          </a:solidFill>
        </a:ln>
      </c:spPr>
      <c:txPr>
        <a:bodyPr/>
        <a:lstStyle/>
        <a:p>
          <a:pPr>
            <a:defRPr sz="1400" b="1"/>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0.31481</cdr:x>
      <cdr:y>0.57573</cdr:y>
    </cdr:from>
    <cdr:to>
      <cdr:x>0.42804</cdr:x>
      <cdr:y>0.67053</cdr:y>
    </cdr:to>
    <cdr:sp macro="" textlink="">
      <cdr:nvSpPr>
        <cdr:cNvPr id="2" name="Left Arrow 1"/>
        <cdr:cNvSpPr/>
      </cdr:nvSpPr>
      <cdr:spPr>
        <a:xfrm xmlns:a="http://schemas.openxmlformats.org/drawingml/2006/main">
          <a:off x="2720280" y="2207586"/>
          <a:ext cx="978416" cy="363503"/>
        </a:xfrm>
        <a:prstGeom xmlns:a="http://schemas.openxmlformats.org/drawingml/2006/main" prst="leftArrow">
          <a:avLst/>
        </a:prstGeom>
        <a:solidFill xmlns:a="http://schemas.openxmlformats.org/drawingml/2006/main">
          <a:srgbClr val="FF000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cdr:x>
      <cdr:y>0.33726</cdr:y>
    </cdr:from>
    <cdr:to>
      <cdr:x>0.62346</cdr:x>
      <cdr:y>0.50704</cdr:y>
    </cdr:to>
    <cdr:sp macro="" textlink="">
      <cdr:nvSpPr>
        <cdr:cNvPr id="3" name="TextBox 2"/>
        <cdr:cNvSpPr txBox="1"/>
      </cdr:nvSpPr>
      <cdr:spPr>
        <a:xfrm xmlns:a="http://schemas.openxmlformats.org/drawingml/2006/main">
          <a:off x="3456384" y="1293186"/>
          <a:ext cx="1930896" cy="651021"/>
        </a:xfrm>
        <a:prstGeom xmlns:a="http://schemas.openxmlformats.org/drawingml/2006/main" prst="rect">
          <a:avLst/>
        </a:prstGeom>
        <a:solidFill xmlns:a="http://schemas.openxmlformats.org/drawingml/2006/main">
          <a:srgbClr val="FFFF00"/>
        </a:solidFill>
        <a:ln xmlns:a="http://schemas.openxmlformats.org/drawingml/2006/main">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dirty="0" smtClean="0"/>
            <a:t>Current Closing the Gap</a:t>
          </a:r>
        </a:p>
        <a:p xmlns:a="http://schemas.openxmlformats.org/drawingml/2006/main">
          <a:r>
            <a:rPr lang="en-AU" sz="1200" dirty="0" smtClean="0"/>
            <a:t>Target of halving the </a:t>
          </a:r>
        </a:p>
        <a:p xmlns:a="http://schemas.openxmlformats.org/drawingml/2006/main">
          <a:r>
            <a:rPr lang="en-AU" sz="1200" dirty="0" smtClean="0"/>
            <a:t>2008 smoking rate  by 2018</a:t>
          </a:r>
          <a:endParaRPr lang="en-AU" sz="1200" dirty="0"/>
        </a:p>
      </cdr:txBody>
    </cdr:sp>
  </cdr:relSizeAnchor>
  <cdr:relSizeAnchor xmlns:cdr="http://schemas.openxmlformats.org/drawingml/2006/chartDrawing">
    <cdr:from>
      <cdr:x>0.3589</cdr:x>
      <cdr:y>0.19815</cdr:y>
    </cdr:from>
    <cdr:to>
      <cdr:x>0.50882</cdr:x>
      <cdr:y>0.29751</cdr:y>
    </cdr:to>
    <cdr:sp macro="" textlink="">
      <cdr:nvSpPr>
        <cdr:cNvPr id="4" name="TextBox 3"/>
        <cdr:cNvSpPr txBox="1"/>
      </cdr:nvSpPr>
      <cdr:spPr>
        <a:xfrm xmlns:a="http://schemas.openxmlformats.org/drawingml/2006/main">
          <a:off x="3101280" y="759786"/>
          <a:ext cx="1295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AU"/>
          </a:p>
        </p:txBody>
      </p:sp>
      <p:sp>
        <p:nvSpPr>
          <p:cNvPr id="89091" name="Rectangle 3"/>
          <p:cNvSpPr>
            <a:spLocks noGrp="1" noChangeArrowheads="1"/>
          </p:cNvSpPr>
          <p:nvPr>
            <p:ph type="dt" sz="quarter"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AU"/>
          </a:p>
        </p:txBody>
      </p:sp>
      <p:sp>
        <p:nvSpPr>
          <p:cNvPr id="89092" name="Rectangle 4"/>
          <p:cNvSpPr>
            <a:spLocks noGrp="1" noChangeArrowheads="1"/>
          </p:cNvSpPr>
          <p:nvPr>
            <p:ph type="ftr" sz="quarter" idx="2"/>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AU"/>
          </a:p>
        </p:txBody>
      </p:sp>
      <p:sp>
        <p:nvSpPr>
          <p:cNvPr id="89093" name="Rectangle 5"/>
          <p:cNvSpPr>
            <a:spLocks noGrp="1" noChangeArrowheads="1"/>
          </p:cNvSpPr>
          <p:nvPr>
            <p:ph type="sldNum" sz="quarter" idx="3"/>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95CFB31-89EE-624F-90DD-67FB07CAC1D1}" type="slidenum">
              <a:rPr lang="en-AU"/>
              <a:pPr>
                <a:defRPr/>
              </a:pPr>
              <a:t>‹#›</a:t>
            </a:fld>
            <a:endParaRPr lang="en-AU"/>
          </a:p>
        </p:txBody>
      </p:sp>
    </p:spTree>
    <p:extLst>
      <p:ext uri="{BB962C8B-B14F-4D97-AF65-F5344CB8AC3E}">
        <p14:creationId xmlns:p14="http://schemas.microsoft.com/office/powerpoint/2010/main" val="4173289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41987"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363538" y="690563"/>
            <a:ext cx="6132512" cy="34496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9"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41991"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155C41D-956E-3744-B9A8-422CF000F0E7}" type="slidenum">
              <a:rPr lang="en-US"/>
              <a:pPr>
                <a:defRPr/>
              </a:pPr>
              <a:t>‹#›</a:t>
            </a:fld>
            <a:endParaRPr lang="en-US"/>
          </a:p>
        </p:txBody>
      </p:sp>
    </p:spTree>
    <p:extLst>
      <p:ext uri="{BB962C8B-B14F-4D97-AF65-F5344CB8AC3E}">
        <p14:creationId xmlns:p14="http://schemas.microsoft.com/office/powerpoint/2010/main" val="3499203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1</a:t>
            </a:fld>
            <a:endParaRPr lang="en-US"/>
          </a:p>
        </p:txBody>
      </p:sp>
    </p:spTree>
    <p:extLst>
      <p:ext uri="{BB962C8B-B14F-4D97-AF65-F5344CB8AC3E}">
        <p14:creationId xmlns:p14="http://schemas.microsoft.com/office/powerpoint/2010/main" val="141159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r>
              <a:rPr lang="en-US" dirty="0" smtClean="0"/>
              <a:t>TIS is more tan just the teams.</a:t>
            </a:r>
          </a:p>
          <a:p>
            <a:endParaRPr lang="en-US" dirty="0"/>
          </a:p>
          <a:p>
            <a:r>
              <a:rPr lang="en-US" dirty="0" smtClean="0"/>
              <a:t>Also mention state and territory </a:t>
            </a:r>
            <a:r>
              <a:rPr lang="en-US" dirty="0" err="1" smtClean="0"/>
              <a:t>govt</a:t>
            </a:r>
            <a:r>
              <a:rPr lang="en-US" dirty="0" smtClean="0"/>
              <a:t> strategies and initiatives</a:t>
            </a:r>
          </a:p>
          <a:p>
            <a:endParaRPr lang="en-US" dirty="0"/>
          </a:p>
          <a:p>
            <a:r>
              <a:rPr lang="en-US" dirty="0" smtClean="0"/>
              <a:t>Work of other areas of the DoH including mainstream Tobacco and Communications branch </a:t>
            </a:r>
            <a:r>
              <a:rPr lang="en-US" dirty="0" err="1" smtClean="0"/>
              <a:t>ie</a:t>
            </a:r>
            <a:r>
              <a:rPr lang="en-US" dirty="0" smtClean="0"/>
              <a:t> “don’t make smokes your story”.</a:t>
            </a:r>
          </a:p>
          <a:p>
            <a:endParaRPr lang="en-US" dirty="0"/>
          </a:p>
          <a:p>
            <a:r>
              <a:rPr lang="en-US" dirty="0" err="1" smtClean="0"/>
              <a:t>Quitskills</a:t>
            </a:r>
            <a:r>
              <a:rPr lang="en-US" dirty="0" smtClean="0"/>
              <a:t> – three day course on brief interventions</a:t>
            </a:r>
          </a:p>
          <a:p>
            <a:endParaRPr lang="en-US" dirty="0"/>
          </a:p>
          <a:p>
            <a:r>
              <a:rPr lang="en-US" dirty="0" smtClean="0"/>
              <a:t>Alternative:  David Copley – one day training - </a:t>
            </a:r>
            <a:r>
              <a:rPr lang="en-US" dirty="0" err="1" smtClean="0"/>
              <a:t>Awabakal</a:t>
            </a:r>
            <a:r>
              <a:rPr lang="en-US" dirty="0" smtClean="0"/>
              <a:t> training all of their staff and are shutting down all of their operations over two days.  Half staff in Day One and other half in day two.  </a:t>
            </a:r>
          </a:p>
          <a:p>
            <a:endParaRPr lang="en-US" dirty="0"/>
          </a:p>
          <a:p>
            <a:r>
              <a:rPr lang="en-US" dirty="0" err="1" smtClean="0"/>
              <a:t>Quitskills</a:t>
            </a:r>
            <a:r>
              <a:rPr lang="en-US" dirty="0" smtClean="0"/>
              <a:t> enhancement - </a:t>
            </a:r>
            <a:r>
              <a:rPr lang="en-US" dirty="0"/>
              <a:t>G</a:t>
            </a:r>
            <a:r>
              <a:rPr lang="en-US" dirty="0" smtClean="0"/>
              <a:t>ippsland and QUIT Vic alliance.</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16</a:t>
            </a:fld>
            <a:endParaRPr lang="en-US"/>
          </a:p>
        </p:txBody>
      </p:sp>
    </p:spTree>
    <p:extLst>
      <p:ext uri="{BB962C8B-B14F-4D97-AF65-F5344CB8AC3E}">
        <p14:creationId xmlns:p14="http://schemas.microsoft.com/office/powerpoint/2010/main" val="367544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r>
              <a:rPr lang="en-US" dirty="0" smtClean="0"/>
              <a:t>Research the project in your state to see if you can input and also learn.</a:t>
            </a:r>
          </a:p>
          <a:p>
            <a:endParaRPr lang="en-US" dirty="0"/>
          </a:p>
          <a:p>
            <a:r>
              <a:rPr lang="en-US" dirty="0" smtClean="0"/>
              <a:t>Maybe in future might be more projects subject to funding.</a:t>
            </a:r>
          </a:p>
          <a:p>
            <a:endParaRPr lang="en-US" dirty="0"/>
          </a:p>
          <a:p>
            <a:r>
              <a:rPr lang="en-US" dirty="0" smtClean="0"/>
              <a:t>We will upload progress report as we receive them.</a:t>
            </a:r>
            <a:endParaRPr lang="en-US" dirty="0"/>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17</a:t>
            </a:fld>
            <a:endParaRPr lang="en-US"/>
          </a:p>
        </p:txBody>
      </p:sp>
    </p:spTree>
    <p:extLst>
      <p:ext uri="{BB962C8B-B14F-4D97-AF65-F5344CB8AC3E}">
        <p14:creationId xmlns:p14="http://schemas.microsoft.com/office/powerpoint/2010/main" val="134378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18</a:t>
            </a:fld>
            <a:endParaRPr lang="en-US"/>
          </a:p>
        </p:txBody>
      </p:sp>
    </p:spTree>
    <p:extLst>
      <p:ext uri="{BB962C8B-B14F-4D97-AF65-F5344CB8AC3E}">
        <p14:creationId xmlns:p14="http://schemas.microsoft.com/office/powerpoint/2010/main" val="3014935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r>
              <a:rPr lang="en-US" dirty="0" smtClean="0"/>
              <a:t>NBPU through Penney Upton doing training on data collection, monitoring and reporting.</a:t>
            </a:r>
          </a:p>
          <a:p>
            <a:endParaRPr lang="en-US" dirty="0"/>
          </a:p>
          <a:p>
            <a:r>
              <a:rPr lang="en-US" dirty="0" smtClean="0"/>
              <a:t>CIRCA doing the evaluation of the TIS programme to report to the department.</a:t>
            </a:r>
            <a:endParaRPr lang="en-US" dirty="0"/>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19</a:t>
            </a:fld>
            <a:endParaRPr lang="en-US"/>
          </a:p>
        </p:txBody>
      </p:sp>
    </p:spTree>
    <p:extLst>
      <p:ext uri="{BB962C8B-B14F-4D97-AF65-F5344CB8AC3E}">
        <p14:creationId xmlns:p14="http://schemas.microsoft.com/office/powerpoint/2010/main" val="255050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20</a:t>
            </a:fld>
            <a:endParaRPr lang="en-US"/>
          </a:p>
        </p:txBody>
      </p:sp>
    </p:spTree>
    <p:extLst>
      <p:ext uri="{BB962C8B-B14F-4D97-AF65-F5344CB8AC3E}">
        <p14:creationId xmlns:p14="http://schemas.microsoft.com/office/powerpoint/2010/main" val="38632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r>
              <a:rPr lang="en-US" dirty="0" smtClean="0"/>
              <a:t>If each organisation had a smoke free policy then we would make a significant impact.</a:t>
            </a:r>
          </a:p>
          <a:p>
            <a:endParaRPr lang="en-US" dirty="0"/>
          </a:p>
          <a:p>
            <a:r>
              <a:rPr lang="en-US" dirty="0" smtClean="0"/>
              <a:t>Also orgs and companies register under state and territory orgs and ASIC or church groups with high Indigenous populations</a:t>
            </a:r>
            <a:endParaRPr lang="en-US" dirty="0"/>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21</a:t>
            </a:fld>
            <a:endParaRPr lang="en-US"/>
          </a:p>
        </p:txBody>
      </p:sp>
    </p:spTree>
    <p:extLst>
      <p:ext uri="{BB962C8B-B14F-4D97-AF65-F5344CB8AC3E}">
        <p14:creationId xmlns:p14="http://schemas.microsoft.com/office/powerpoint/2010/main" val="140981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r>
              <a:rPr lang="en-US" dirty="0" smtClean="0"/>
              <a:t>37 GRs to service 140+ AMS  therefore each GR will service a number of AMS in their service area.  </a:t>
            </a:r>
          </a:p>
          <a:p>
            <a:endParaRPr lang="en-US" dirty="0"/>
          </a:p>
          <a:p>
            <a:r>
              <a:rPr lang="en-US" dirty="0" smtClean="0"/>
              <a:t>Many ACCOs and NGOs to work with for both staff and clients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22</a:t>
            </a:fld>
            <a:endParaRPr lang="en-US"/>
          </a:p>
        </p:txBody>
      </p:sp>
    </p:spTree>
    <p:extLst>
      <p:ext uri="{BB962C8B-B14F-4D97-AF65-F5344CB8AC3E}">
        <p14:creationId xmlns:p14="http://schemas.microsoft.com/office/powerpoint/2010/main" val="3434762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23</a:t>
            </a:fld>
            <a:endParaRPr lang="en-US"/>
          </a:p>
        </p:txBody>
      </p:sp>
    </p:spTree>
    <p:extLst>
      <p:ext uri="{BB962C8B-B14F-4D97-AF65-F5344CB8AC3E}">
        <p14:creationId xmlns:p14="http://schemas.microsoft.com/office/powerpoint/2010/main" val="1309814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24</a:t>
            </a:fld>
            <a:endParaRPr lang="en-US"/>
          </a:p>
        </p:txBody>
      </p:sp>
    </p:spTree>
    <p:extLst>
      <p:ext uri="{BB962C8B-B14F-4D97-AF65-F5344CB8AC3E}">
        <p14:creationId xmlns:p14="http://schemas.microsoft.com/office/powerpoint/2010/main" val="2174490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25</a:t>
            </a:fld>
            <a:endParaRPr lang="en-US"/>
          </a:p>
        </p:txBody>
      </p:sp>
    </p:spTree>
    <p:extLst>
      <p:ext uri="{BB962C8B-B14F-4D97-AF65-F5344CB8AC3E}">
        <p14:creationId xmlns:p14="http://schemas.microsoft.com/office/powerpoint/2010/main" val="95264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r>
              <a:rPr lang="en-US" sz="1600" b="1" kern="1200" dirty="0" smtClean="0">
                <a:solidFill>
                  <a:schemeClr val="tx1"/>
                </a:solidFill>
                <a:latin typeface="Arial" charset="0"/>
                <a:ea typeface="ＭＳ Ｐゴシック" charset="-128"/>
                <a:cs typeface="ＭＳ Ｐゴシック" charset="-128"/>
              </a:rPr>
              <a:t>Age structure</a:t>
            </a:r>
            <a:endParaRPr lang="en-US" sz="1600" b="0" kern="1200" dirty="0" smtClean="0">
              <a:solidFill>
                <a:schemeClr val="tx1"/>
              </a:solidFill>
              <a:latin typeface="Arial" charset="0"/>
              <a:ea typeface="ＭＳ Ｐゴシック" charset="-128"/>
              <a:cs typeface="ＭＳ Ｐゴシック" charset="-128"/>
            </a:endParaRPr>
          </a:p>
          <a:p>
            <a:endParaRPr lang="en-US" sz="1600" b="0" kern="1200" dirty="0" smtClean="0">
              <a:solidFill>
                <a:schemeClr val="tx1"/>
              </a:solidFill>
              <a:latin typeface="Arial" charset="0"/>
              <a:ea typeface="ＭＳ Ｐゴシック" charset="-128"/>
              <a:cs typeface="ＭＳ Ｐゴシック" charset="-128"/>
            </a:endParaRPr>
          </a:p>
          <a:p>
            <a:r>
              <a:rPr lang="en-US" sz="1600" b="0" kern="1200" dirty="0" smtClean="0">
                <a:solidFill>
                  <a:schemeClr val="tx1"/>
                </a:solidFill>
                <a:latin typeface="Arial" charset="0"/>
                <a:ea typeface="ＭＳ Ｐゴシック" charset="-128"/>
                <a:cs typeface="ＭＳ Ｐゴシック" charset="-128"/>
              </a:rPr>
              <a:t>The Aboriginal and Torres Strait Islander population is relatively young. In 2014–15, almost two-thirds (63%) of the population was aged under 30 years. Those aged under 20 years comprised 46% of the Aboriginal and Torres Strait Islander population. The population did age somewhat between 2008 and 2014–15, with an increased proportion in 2014–15 of people in older age groups from 45 years and over (Figure 2.1).</a:t>
            </a:r>
          </a:p>
          <a:p>
            <a:endParaRPr lang="en-US" sz="1600" dirty="0"/>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3</a:t>
            </a:fld>
            <a:endParaRPr lang="en-US"/>
          </a:p>
        </p:txBody>
      </p:sp>
    </p:spTree>
    <p:extLst>
      <p:ext uri="{BB962C8B-B14F-4D97-AF65-F5344CB8AC3E}">
        <p14:creationId xmlns:p14="http://schemas.microsoft.com/office/powerpoint/2010/main" val="4187053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26</a:t>
            </a:fld>
            <a:endParaRPr lang="en-US"/>
          </a:p>
        </p:txBody>
      </p:sp>
    </p:spTree>
    <p:extLst>
      <p:ext uri="{BB962C8B-B14F-4D97-AF65-F5344CB8AC3E}">
        <p14:creationId xmlns:p14="http://schemas.microsoft.com/office/powerpoint/2010/main" val="182226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27</a:t>
            </a:fld>
            <a:endParaRPr lang="en-US"/>
          </a:p>
        </p:txBody>
      </p:sp>
    </p:spTree>
    <p:extLst>
      <p:ext uri="{BB962C8B-B14F-4D97-AF65-F5344CB8AC3E}">
        <p14:creationId xmlns:p14="http://schemas.microsoft.com/office/powerpoint/2010/main" val="100673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28</a:t>
            </a:fld>
            <a:endParaRPr lang="en-US"/>
          </a:p>
        </p:txBody>
      </p:sp>
    </p:spTree>
    <p:extLst>
      <p:ext uri="{BB962C8B-B14F-4D97-AF65-F5344CB8AC3E}">
        <p14:creationId xmlns:p14="http://schemas.microsoft.com/office/powerpoint/2010/main" val="250108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30</a:t>
            </a:fld>
            <a:endParaRPr lang="en-US"/>
          </a:p>
        </p:txBody>
      </p:sp>
    </p:spTree>
    <p:extLst>
      <p:ext uri="{BB962C8B-B14F-4D97-AF65-F5344CB8AC3E}">
        <p14:creationId xmlns:p14="http://schemas.microsoft.com/office/powerpoint/2010/main" val="388492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r>
              <a:rPr lang="en-AU" sz="1100" b="0" i="0" u="none" strike="noStrike" kern="1200" baseline="0" dirty="0" smtClean="0">
                <a:solidFill>
                  <a:schemeClr val="tx1"/>
                </a:solidFill>
                <a:latin typeface="Century Gothic" panose="020B0502020202020204" pitchFamily="34" charset="0"/>
                <a:ea typeface="+mn-ea"/>
                <a:cs typeface="+mn-cs"/>
              </a:rPr>
              <a:t>When we look at broad causes of death, Cardiovascular disease is the cause of death for 25% Aboriginal and Torres Strait Islander people………</a:t>
            </a:r>
          </a:p>
          <a:p>
            <a:pPr marL="171450" indent="-171450">
              <a:lnSpc>
                <a:spcPct val="150000"/>
              </a:lnSpc>
              <a:buFont typeface="Arial" panose="020B0604020202020204" pitchFamily="34" charset="0"/>
              <a:buChar char="•"/>
            </a:pPr>
            <a:endParaRPr lang="en-AU" sz="1100" b="0" i="0" u="none" strike="noStrike" kern="1200" baseline="0" dirty="0" smtClean="0">
              <a:solidFill>
                <a:schemeClr val="tx1"/>
              </a:solidFill>
              <a:latin typeface="Century Gothic" panose="020B0502020202020204" pitchFamily="34" charset="0"/>
              <a:ea typeface="+mn-ea"/>
              <a:cs typeface="+mn-cs"/>
            </a:endParaRPr>
          </a:p>
          <a:p>
            <a:pPr marL="171450" indent="-171450">
              <a:lnSpc>
                <a:spcPct val="150000"/>
              </a:lnSpc>
              <a:buFont typeface="Arial" panose="020B0604020202020204" pitchFamily="34" charset="0"/>
              <a:buChar char="•"/>
            </a:pPr>
            <a:r>
              <a:rPr lang="en-AU" sz="1100" b="0" i="0" u="none" strike="noStrike" kern="1200" baseline="0" dirty="0" smtClean="0">
                <a:solidFill>
                  <a:schemeClr val="tx1"/>
                </a:solidFill>
                <a:latin typeface="Century Gothic" panose="020B0502020202020204" pitchFamily="34" charset="0"/>
                <a:ea typeface="+mn-ea"/>
                <a:cs typeface="+mn-cs"/>
              </a:rPr>
              <a:t>And…cancer is the second most common broad cause of death among Indigenous people, accounting for one in five deaths, with lung cancer being the most common cause of such deaths (4.9% of all deaths). </a:t>
            </a:r>
          </a:p>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AU" sz="1100" dirty="0" smtClean="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0515CBA0-B5FE-46EE-A4C6-82309F7A41A6}" type="slidenum">
              <a:rPr lang="en-AU" smtClean="0"/>
              <a:t>6</a:t>
            </a:fld>
            <a:endParaRPr lang="en-AU" dirty="0"/>
          </a:p>
        </p:txBody>
      </p:sp>
    </p:spTree>
    <p:extLst>
      <p:ext uri="{BB962C8B-B14F-4D97-AF65-F5344CB8AC3E}">
        <p14:creationId xmlns:p14="http://schemas.microsoft.com/office/powerpoint/2010/main" val="195271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xfrm>
            <a:off x="363538" y="690563"/>
            <a:ext cx="6132512" cy="34496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AU">
              <a:latin typeface="Calibri" charset="0"/>
              <a:ea typeface="MS PGothic" charset="0"/>
              <a:cs typeface="MS PGothic"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B138E71-8987-C64E-9D4D-0E0B308C539B}" type="slidenum">
              <a:rPr lang="en-US" sz="1200">
                <a:ea typeface="MS PGothic" charset="0"/>
                <a:cs typeface="MS PGothic" charset="0"/>
              </a:rPr>
              <a:pPr eaLnBrk="1" hangingPunct="1"/>
              <a:t>9</a:t>
            </a:fld>
            <a:endParaRPr lang="en-US" sz="1200">
              <a:ea typeface="MS PGothic" charset="0"/>
              <a:cs typeface="MS PGothic" charset="0"/>
            </a:endParaRPr>
          </a:p>
        </p:txBody>
      </p:sp>
    </p:spTree>
    <p:extLst>
      <p:ext uri="{BB962C8B-B14F-4D97-AF65-F5344CB8AC3E}">
        <p14:creationId xmlns:p14="http://schemas.microsoft.com/office/powerpoint/2010/main" val="313357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10</a:t>
            </a:fld>
            <a:endParaRPr lang="en-US"/>
          </a:p>
        </p:txBody>
      </p:sp>
    </p:spTree>
    <p:extLst>
      <p:ext uri="{BB962C8B-B14F-4D97-AF65-F5344CB8AC3E}">
        <p14:creationId xmlns:p14="http://schemas.microsoft.com/office/powerpoint/2010/main" val="326059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As you know, next year marks the tenth anniversary of Closing the Gap.</a:t>
            </a:r>
            <a:r>
              <a:rPr lang="en-AU" sz="1200" kern="1200" baseline="0" dirty="0" smtClean="0">
                <a:solidFill>
                  <a:schemeClr val="tx1"/>
                </a:solidFill>
                <a:effectLst/>
                <a:latin typeface="+mn-lt"/>
                <a:ea typeface="+mn-ea"/>
                <a:cs typeface="+mn-cs"/>
              </a:rPr>
              <a:t> </a:t>
            </a:r>
          </a:p>
          <a:p>
            <a:pPr marL="114300" marR="0" lvl="0" indent="-1143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Through COAG, a</a:t>
            </a:r>
            <a:r>
              <a:rPr lang="en-US" sz="1200" kern="1200" dirty="0" err="1" smtClean="0">
                <a:solidFill>
                  <a:schemeClr val="tx1"/>
                </a:solidFill>
                <a:effectLst/>
                <a:latin typeface="+mn-lt"/>
                <a:ea typeface="+mn-ea"/>
                <a:cs typeface="+mn-cs"/>
              </a:rPr>
              <a:t>ll</a:t>
            </a:r>
            <a:r>
              <a:rPr lang="en-US" sz="1200" kern="1200" dirty="0" smtClean="0">
                <a:solidFill>
                  <a:schemeClr val="tx1"/>
                </a:solidFill>
                <a:effectLst/>
                <a:latin typeface="+mn-lt"/>
                <a:ea typeface="+mn-ea"/>
                <a:cs typeface="+mn-cs"/>
              </a:rPr>
              <a:t> governments have reaffirmed</a:t>
            </a:r>
            <a:r>
              <a:rPr lang="en-US" sz="1200" kern="1200" baseline="0" dirty="0" smtClean="0">
                <a:solidFill>
                  <a:schemeClr val="tx1"/>
                </a:solidFill>
                <a:effectLst/>
                <a:latin typeface="+mn-lt"/>
                <a:ea typeface="+mn-ea"/>
                <a:cs typeface="+mn-cs"/>
              </a:rPr>
              <a:t> that improving the lives of Indigenous Australians is a </a:t>
            </a:r>
            <a:r>
              <a:rPr lang="en-US" sz="1200" b="1" kern="1200" baseline="0" dirty="0" smtClean="0">
                <a:solidFill>
                  <a:schemeClr val="tx1"/>
                </a:solidFill>
                <a:effectLst/>
                <a:latin typeface="+mn-lt"/>
                <a:ea typeface="+mn-ea"/>
                <a:cs typeface="+mn-cs"/>
              </a:rPr>
              <a:t>strategic priority</a:t>
            </a:r>
            <a:r>
              <a:rPr lang="en-US" sz="1200" b="0" kern="1200" baseline="0" dirty="0" smtClean="0">
                <a:solidFill>
                  <a:schemeClr val="tx1"/>
                </a:solidFill>
                <a:effectLst/>
                <a:latin typeface="+mn-lt"/>
                <a:ea typeface="+mn-ea"/>
                <a:cs typeface="+mn-cs"/>
              </a:rPr>
              <a:t> for the nation, and have agreed </a:t>
            </a:r>
            <a:r>
              <a:rPr lang="en-US" dirty="0" smtClean="0"/>
              <a:t>to consider a </a:t>
            </a:r>
            <a:r>
              <a:rPr lang="en-US" b="1" dirty="0" smtClean="0"/>
              <a:t>refreshed</a:t>
            </a:r>
            <a:r>
              <a:rPr lang="en-US" baseline="0" dirty="0" smtClean="0"/>
              <a:t> framework, targets and implementation principles for the Closing the Gap agenda by the end of the year. </a:t>
            </a:r>
          </a:p>
          <a:p>
            <a:pPr marL="114300" marR="0" lvl="0" indent="-1143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Over the last ten years,</a:t>
            </a:r>
            <a:r>
              <a:rPr lang="en-AU" sz="1200" kern="1200" baseline="0" dirty="0" smtClean="0">
                <a:solidFill>
                  <a:schemeClr val="tx1"/>
                </a:solidFill>
                <a:effectLst/>
                <a:latin typeface="+mn-lt"/>
                <a:ea typeface="+mn-ea"/>
                <a:cs typeface="+mn-cs"/>
              </a:rPr>
              <a:t> progress has been made in several areas of Indigenous disadvantage. </a:t>
            </a:r>
          </a:p>
          <a:p>
            <a:pPr marL="114300" marR="0" lvl="0" indent="-1143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However, despite good intentions and significant investment, progress has been too slow. </a:t>
            </a:r>
          </a:p>
          <a:p>
            <a:pPr marL="114300" marR="0" lvl="0" indent="-1143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There</a:t>
            </a:r>
            <a:r>
              <a:rPr lang="en-AU" sz="1200" kern="1200" baseline="0" dirty="0" smtClean="0">
                <a:solidFill>
                  <a:schemeClr val="tx1"/>
                </a:solidFill>
                <a:effectLst/>
                <a:latin typeface="+mn-lt"/>
                <a:ea typeface="+mn-ea"/>
                <a:cs typeface="+mn-cs"/>
              </a:rPr>
              <a:t> is</a:t>
            </a:r>
            <a:r>
              <a:rPr lang="en-AU" sz="1200" kern="1200" dirty="0" smtClean="0">
                <a:solidFill>
                  <a:schemeClr val="tx1"/>
                </a:solidFill>
                <a:effectLst/>
                <a:latin typeface="+mn-lt"/>
                <a:ea typeface="+mn-ea"/>
                <a:cs typeface="+mn-cs"/>
              </a:rPr>
              <a:t> a shared sense among Indigenous leaders, governments and the wider community that</a:t>
            </a:r>
            <a:r>
              <a:rPr lang="en-AU" sz="1200"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we need to do better</a:t>
            </a:r>
            <a:r>
              <a:rPr lang="en-AU" sz="1200" b="0" kern="1200" baseline="0" dirty="0" smtClean="0">
                <a:solidFill>
                  <a:schemeClr val="tx1"/>
                </a:solidFill>
                <a:effectLst/>
                <a:latin typeface="+mn-lt"/>
                <a:ea typeface="+mn-ea"/>
                <a:cs typeface="+mn-cs"/>
              </a:rPr>
              <a:t> for Aboriginal and Torres Strait Islander individuals, families and communities. </a:t>
            </a:r>
            <a:endParaRPr lang="en-AU" sz="1200" kern="1200" dirty="0" smtClean="0">
              <a:solidFill>
                <a:schemeClr val="tx1"/>
              </a:solidFill>
              <a:effectLst/>
              <a:latin typeface="+mn-lt"/>
              <a:ea typeface="+mn-ea"/>
              <a:cs typeface="+mn-cs"/>
            </a:endParaRPr>
          </a:p>
          <a:p>
            <a:pPr>
              <a:spcBef>
                <a:spcPts val="300"/>
              </a:spcBef>
            </a:pPr>
            <a:r>
              <a:rPr lang="en-US" sz="1200" kern="1200" dirty="0" smtClean="0">
                <a:solidFill>
                  <a:schemeClr val="tx1"/>
                </a:solidFill>
                <a:effectLst/>
                <a:latin typeface="+mn-lt"/>
                <a:ea typeface="+mn-ea"/>
                <a:cs typeface="+mn-cs"/>
              </a:rPr>
              <a:t>As the overarching strategic framework for Indigenous Affairs in this country, the refreshed CTG agenda will guide </a:t>
            </a:r>
            <a:r>
              <a:rPr lang="en-US" sz="1200" b="1" kern="1200" dirty="0" smtClean="0">
                <a:solidFill>
                  <a:schemeClr val="tx1"/>
                </a:solidFill>
                <a:effectLst/>
                <a:latin typeface="+mn-lt"/>
                <a:ea typeface="+mn-ea"/>
                <a:cs typeface="+mn-cs"/>
              </a:rPr>
              <a:t>investments by all governments</a:t>
            </a:r>
            <a:r>
              <a:rPr lang="en-US" sz="1200" kern="1200" dirty="0" smtClean="0">
                <a:solidFill>
                  <a:schemeClr val="tx1"/>
                </a:solidFill>
                <a:effectLst/>
                <a:latin typeface="+mn-lt"/>
                <a:ea typeface="+mn-ea"/>
                <a:cs typeface="+mn-cs"/>
              </a:rPr>
              <a:t> on programs and services for Indigenous</a:t>
            </a:r>
            <a:r>
              <a:rPr lang="en-US" sz="1200" kern="1200" baseline="0" dirty="0" smtClean="0">
                <a:solidFill>
                  <a:schemeClr val="tx1"/>
                </a:solidFill>
                <a:effectLst/>
                <a:latin typeface="+mn-lt"/>
                <a:ea typeface="+mn-ea"/>
                <a:cs typeface="+mn-cs"/>
              </a:rPr>
              <a:t> Australians </a:t>
            </a:r>
            <a:r>
              <a:rPr lang="en-US" sz="1200" kern="1200" dirty="0" smtClean="0">
                <a:solidFill>
                  <a:schemeClr val="tx1"/>
                </a:solidFill>
                <a:effectLst/>
                <a:latin typeface="+mn-lt"/>
                <a:ea typeface="+mn-ea"/>
                <a:cs typeface="+mn-cs"/>
              </a:rPr>
              <a:t>of around $30</a:t>
            </a:r>
            <a:r>
              <a:rPr lang="en-US" sz="1200" kern="1200" baseline="0" dirty="0" smtClean="0">
                <a:solidFill>
                  <a:schemeClr val="tx1"/>
                </a:solidFill>
                <a:effectLst/>
                <a:latin typeface="+mn-lt"/>
                <a:ea typeface="+mn-ea"/>
                <a:cs typeface="+mn-cs"/>
              </a:rPr>
              <a:t> billion per year, or $300 billion over the next decade. </a:t>
            </a:r>
          </a:p>
          <a:p>
            <a:pPr>
              <a:spcBef>
                <a:spcPts val="300"/>
              </a:spcBef>
            </a:pPr>
            <a:r>
              <a:rPr lang="en-US" sz="1200" kern="1200" baseline="0" dirty="0" smtClean="0">
                <a:solidFill>
                  <a:schemeClr val="tx1"/>
                </a:solidFill>
                <a:effectLst/>
                <a:latin typeface="+mn-lt"/>
                <a:ea typeface="+mn-ea"/>
                <a:cs typeface="+mn-cs"/>
              </a:rPr>
              <a:t>But we know that money alone won’t solve persistent Indigenous disadvantage. As the quote from the Prime Minister highlights, government also </a:t>
            </a:r>
            <a:r>
              <a:rPr lang="en-US" sz="1200" kern="1200" baseline="0" dirty="0" err="1" smtClean="0">
                <a:solidFill>
                  <a:schemeClr val="tx1"/>
                </a:solidFill>
                <a:effectLst/>
                <a:latin typeface="+mn-lt"/>
                <a:ea typeface="+mn-ea"/>
                <a:cs typeface="+mn-cs"/>
              </a:rPr>
              <a:t>recognises</a:t>
            </a:r>
            <a:r>
              <a:rPr lang="en-US" sz="1200" kern="1200" baseline="0" dirty="0" smtClean="0">
                <a:solidFill>
                  <a:schemeClr val="tx1"/>
                </a:solidFill>
                <a:effectLst/>
                <a:latin typeface="+mn-lt"/>
                <a:ea typeface="+mn-ea"/>
                <a:cs typeface="+mn-cs"/>
              </a:rPr>
              <a:t> that the next phase of Closing the Gap requires a </a:t>
            </a:r>
            <a:r>
              <a:rPr lang="en-US" sz="1200" b="1" kern="1200" baseline="0" dirty="0" smtClean="0">
                <a:solidFill>
                  <a:schemeClr val="tx1"/>
                </a:solidFill>
                <a:effectLst/>
                <a:latin typeface="+mn-lt"/>
                <a:ea typeface="+mn-ea"/>
                <a:cs typeface="+mn-cs"/>
              </a:rPr>
              <a:t>new way of working </a:t>
            </a:r>
            <a:r>
              <a:rPr lang="en-US" sz="1200" kern="1200" baseline="0" dirty="0" smtClean="0">
                <a:solidFill>
                  <a:schemeClr val="tx1"/>
                </a:solidFill>
                <a:effectLst/>
                <a:latin typeface="+mn-lt"/>
                <a:ea typeface="+mn-ea"/>
                <a:cs typeface="+mn-cs"/>
              </a:rPr>
              <a:t>with Indigenous Australia. </a:t>
            </a:r>
          </a:p>
          <a:p>
            <a:pPr lvl="1">
              <a:spcBef>
                <a:spcPts val="300"/>
              </a:spcBef>
            </a:pPr>
            <a:r>
              <a:rPr lang="en-US" sz="1100" kern="1200" baseline="0" dirty="0" smtClean="0">
                <a:solidFill>
                  <a:schemeClr val="tx1"/>
                </a:solidFill>
                <a:effectLst/>
                <a:latin typeface="+mn-lt"/>
                <a:ea typeface="+mn-ea"/>
                <a:cs typeface="+mn-cs"/>
              </a:rPr>
              <a:t>A way of working that brings Indigenous leaders and communities into the tent in genuine collaboration and partnership with government</a:t>
            </a:r>
            <a:r>
              <a:rPr lang="en-US" sz="1000" kern="1200" baseline="0" dirty="0" smtClean="0">
                <a:solidFill>
                  <a:schemeClr val="tx1"/>
                </a:solidFill>
                <a:effectLst/>
                <a:latin typeface="+mn-lt"/>
                <a:ea typeface="+mn-ea"/>
                <a:cs typeface="+mn-cs"/>
              </a:rPr>
              <a:t>, both in the </a:t>
            </a:r>
            <a:r>
              <a:rPr lang="en-AU" sz="1200" kern="1200" dirty="0" smtClean="0">
                <a:solidFill>
                  <a:schemeClr val="tx1"/>
                </a:solidFill>
                <a:effectLst/>
                <a:latin typeface="+mn-lt"/>
                <a:ea typeface="+mn-ea"/>
                <a:cs typeface="+mn-cs"/>
              </a:rPr>
              <a:t>development</a:t>
            </a:r>
            <a:r>
              <a:rPr lang="en-AU" sz="1200" kern="1200" baseline="0" dirty="0" smtClean="0">
                <a:solidFill>
                  <a:schemeClr val="tx1"/>
                </a:solidFill>
                <a:effectLst/>
                <a:latin typeface="+mn-lt"/>
                <a:ea typeface="+mn-ea"/>
                <a:cs typeface="+mn-cs"/>
              </a:rPr>
              <a:t> and implementation of</a:t>
            </a:r>
            <a:r>
              <a:rPr lang="en-AU" sz="1200" kern="1200" dirty="0" smtClean="0">
                <a:solidFill>
                  <a:schemeClr val="tx1"/>
                </a:solidFill>
                <a:effectLst/>
                <a:latin typeface="+mn-lt"/>
                <a:ea typeface="+mn-ea"/>
                <a:cs typeface="+mn-cs"/>
              </a:rPr>
              <a:t> local and meaningful solutions on the ground.</a:t>
            </a:r>
          </a:p>
          <a:p>
            <a:pPr>
              <a:spcBef>
                <a:spcPts val="300"/>
              </a:spcBef>
            </a:pPr>
            <a:endParaRPr lang="en-US" sz="1200" kern="1200" baseline="0" dirty="0" smtClean="0">
              <a:solidFill>
                <a:schemeClr val="tx1"/>
              </a:solidFill>
              <a:effectLst/>
              <a:latin typeface="+mn-lt"/>
              <a:ea typeface="+mn-ea"/>
              <a:cs typeface="+mn-cs"/>
            </a:endParaRPr>
          </a:p>
          <a:p>
            <a:pPr>
              <a:spcBef>
                <a:spcPts val="300"/>
              </a:spcBef>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9303DE-3E45-4DD3-9505-92EF4803EF97}" type="slidenum">
              <a:rPr lang="en-US" smtClean="0"/>
              <a:t>11</a:t>
            </a:fld>
            <a:endParaRPr lang="en-US"/>
          </a:p>
        </p:txBody>
      </p:sp>
    </p:spTree>
    <p:extLst>
      <p:ext uri="{BB962C8B-B14F-4D97-AF65-F5344CB8AC3E}">
        <p14:creationId xmlns:p14="http://schemas.microsoft.com/office/powerpoint/2010/main" val="157027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r>
              <a:rPr lang="en-US" dirty="0" err="1" smtClean="0"/>
              <a:t>Galiwinku</a:t>
            </a:r>
            <a:r>
              <a:rPr lang="en-US" dirty="0" smtClean="0"/>
              <a:t> and East Arnhem Land smoke free homes initiative.  Deck chairs and mats for each house with a sign out the font saying a smoke free home – for our future.</a:t>
            </a:r>
            <a:endParaRPr lang="en-US" dirty="0"/>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13</a:t>
            </a:fld>
            <a:endParaRPr lang="en-US"/>
          </a:p>
        </p:txBody>
      </p:sp>
    </p:spTree>
    <p:extLst>
      <p:ext uri="{BB962C8B-B14F-4D97-AF65-F5344CB8AC3E}">
        <p14:creationId xmlns:p14="http://schemas.microsoft.com/office/powerpoint/2010/main" val="976450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14</a:t>
            </a:fld>
            <a:endParaRPr lang="en-US"/>
          </a:p>
        </p:txBody>
      </p:sp>
    </p:spTree>
    <p:extLst>
      <p:ext uri="{BB962C8B-B14F-4D97-AF65-F5344CB8AC3E}">
        <p14:creationId xmlns:p14="http://schemas.microsoft.com/office/powerpoint/2010/main" val="1089153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2512" cy="3449637"/>
          </a:xfrm>
        </p:spPr>
      </p:sp>
      <p:sp>
        <p:nvSpPr>
          <p:cNvPr id="3" name="Notes Placeholder 2"/>
          <p:cNvSpPr>
            <a:spLocks noGrp="1"/>
          </p:cNvSpPr>
          <p:nvPr>
            <p:ph type="body" idx="1"/>
          </p:nvPr>
        </p:nvSpPr>
        <p:spPr/>
        <p:txBody>
          <a:bodyPr/>
          <a:lstStyle/>
          <a:p>
            <a:r>
              <a:rPr lang="en-US" dirty="0" smtClean="0"/>
              <a:t>Just a quick overview and details in the next slide</a:t>
            </a:r>
          </a:p>
          <a:p>
            <a:endParaRPr lang="en-US" dirty="0"/>
          </a:p>
          <a:p>
            <a:r>
              <a:rPr lang="en-US" dirty="0" smtClean="0"/>
              <a:t>Highlighted text those elements that transferred from the old TIS</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155C41D-956E-3744-B9A8-422CF000F0E7}" type="slidenum">
              <a:rPr lang="en-US" smtClean="0"/>
              <a:pPr>
                <a:defRPr/>
              </a:pPr>
              <a:t>15</a:t>
            </a:fld>
            <a:endParaRPr lang="en-US"/>
          </a:p>
        </p:txBody>
      </p:sp>
    </p:spTree>
    <p:extLst>
      <p:ext uri="{BB962C8B-B14F-4D97-AF65-F5344CB8AC3E}">
        <p14:creationId xmlns:p14="http://schemas.microsoft.com/office/powerpoint/2010/main" val="405284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BBCBF-C8A4-B54F-9162-40F8DE244060}" type="slidenum">
              <a:rPr lang="en-US"/>
              <a:pPr>
                <a:defRPr/>
              </a:pPr>
              <a:t>‹#›</a:t>
            </a:fld>
            <a:endParaRPr lang="en-US"/>
          </a:p>
        </p:txBody>
      </p:sp>
    </p:spTree>
    <p:extLst>
      <p:ext uri="{BB962C8B-B14F-4D97-AF65-F5344CB8AC3E}">
        <p14:creationId xmlns:p14="http://schemas.microsoft.com/office/powerpoint/2010/main" val="107829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C1A615-9B7E-A145-8C34-59B38FBDB64E}" type="slidenum">
              <a:rPr lang="en-US"/>
              <a:pPr>
                <a:defRPr/>
              </a:pPr>
              <a:t>‹#›</a:t>
            </a:fld>
            <a:endParaRPr lang="en-US"/>
          </a:p>
        </p:txBody>
      </p:sp>
    </p:spTree>
    <p:extLst>
      <p:ext uri="{BB962C8B-B14F-4D97-AF65-F5344CB8AC3E}">
        <p14:creationId xmlns:p14="http://schemas.microsoft.com/office/powerpoint/2010/main" val="121310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6FA1CF-3F69-6648-B17E-33077748E719}" type="slidenum">
              <a:rPr lang="en-US"/>
              <a:pPr>
                <a:defRPr/>
              </a:pPr>
              <a:t>‹#›</a:t>
            </a:fld>
            <a:endParaRPr lang="en-US"/>
          </a:p>
        </p:txBody>
      </p:sp>
    </p:spTree>
    <p:extLst>
      <p:ext uri="{BB962C8B-B14F-4D97-AF65-F5344CB8AC3E}">
        <p14:creationId xmlns:p14="http://schemas.microsoft.com/office/powerpoint/2010/main" val="481580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AU" smtClean="0"/>
              <a:t>Click to edit Master title style</a:t>
            </a:r>
            <a:endParaRPr lang="en-US"/>
          </a:p>
        </p:txBody>
      </p:sp>
      <p:sp>
        <p:nvSpPr>
          <p:cNvPr id="3" name="Chart Placeholder 2"/>
          <p:cNvSpPr>
            <a:spLocks noGrp="1"/>
          </p:cNvSpPr>
          <p:nvPr>
            <p:ph type="chart" idx="1"/>
          </p:nvPr>
        </p:nvSpPr>
        <p:spPr>
          <a:xfrm>
            <a:off x="457200" y="1200151"/>
            <a:ext cx="8229600" cy="339447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74D310-D43C-F548-9D9D-C6ABB92B532C}" type="slidenum">
              <a:rPr lang="en-US"/>
              <a:pPr>
                <a:defRPr/>
              </a:pPr>
              <a:t>‹#›</a:t>
            </a:fld>
            <a:endParaRPr lang="en-US"/>
          </a:p>
        </p:txBody>
      </p:sp>
    </p:spTree>
    <p:extLst>
      <p:ext uri="{BB962C8B-B14F-4D97-AF65-F5344CB8AC3E}">
        <p14:creationId xmlns:p14="http://schemas.microsoft.com/office/powerpoint/2010/main" val="275089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C87E4C-608D-4D96-84B0-BFA1CCE7DDB8}" type="datetimeFigureOut">
              <a:rPr lang="en-AU" smtClean="0"/>
              <a:t>28/03/2018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4C0B8ED-0EF6-48E2-8949-81539AD341DD}" type="slidenum">
              <a:rPr lang="en-AU" smtClean="0"/>
              <a:t>‹#›</a:t>
            </a:fld>
            <a:endParaRPr lang="en-AU" dirty="0"/>
          </a:p>
        </p:txBody>
      </p:sp>
      <p:sp>
        <p:nvSpPr>
          <p:cNvPr id="7" name="Content Placeholder 6"/>
          <p:cNvSpPr>
            <a:spLocks noGrp="1"/>
          </p:cNvSpPr>
          <p:nvPr>
            <p:ph sz="quarter" idx="13" hasCustomPrompt="1"/>
          </p:nvPr>
        </p:nvSpPr>
        <p:spPr>
          <a:xfrm>
            <a:off x="467544" y="1221600"/>
            <a:ext cx="7704856" cy="2916324"/>
          </a:xfrm>
          <a:prstGeom prst="rect">
            <a:avLst/>
          </a:prstGeom>
        </p:spPr>
        <p:txBody>
          <a:bodyPr anchor="t">
            <a:normAutofit/>
          </a:bodyPr>
          <a:lstStyle>
            <a:lvl1pPr marL="457200" marR="0" indent="-457200" algn="l" defTabSz="914400" rtl="0" eaLnBrk="1" fontAlgn="auto" latinLnBrk="0" hangingPunct="1">
              <a:lnSpc>
                <a:spcPct val="100000"/>
              </a:lnSpc>
              <a:spcBef>
                <a:spcPct val="20000"/>
              </a:spcBef>
              <a:spcAft>
                <a:spcPts val="0"/>
              </a:spcAft>
              <a:buClr>
                <a:srgbClr val="B5121B"/>
              </a:buClr>
              <a:buSzPct val="80000"/>
              <a:buFont typeface="Wingdings 3" pitchFamily="18" charset="2"/>
              <a:buChar char="u"/>
              <a:tabLst/>
              <a:defRPr sz="2400" baseline="0">
                <a:latin typeface="+mn-lt"/>
                <a:ea typeface="Tahoma" pitchFamily="34" charset="0"/>
                <a:cs typeface="Arial" pitchFamily="34" charset="0"/>
              </a:defRPr>
            </a:lvl1pPr>
          </a:lstStyle>
          <a:p>
            <a:pPr marL="457200" marR="0" lvl="0" indent="-457200" algn="l" defTabSz="914400" rtl="0" eaLnBrk="1" fontAlgn="auto" latinLnBrk="0" hangingPunct="1">
              <a:lnSpc>
                <a:spcPct val="100000"/>
              </a:lnSpc>
              <a:spcBef>
                <a:spcPct val="20000"/>
              </a:spcBef>
              <a:spcAft>
                <a:spcPts val="0"/>
              </a:spcAft>
              <a:buClr>
                <a:srgbClr val="B5121B"/>
              </a:buClr>
              <a:buSzPct val="80000"/>
              <a:buFont typeface="Wingdings 3" pitchFamily="18" charset="2"/>
              <a:buChar char="u"/>
              <a:tabLst/>
              <a:defRPr/>
            </a:pPr>
            <a:r>
              <a:rPr lang="en-AU" sz="2400" dirty="0" smtClean="0"/>
              <a:t>Click to insert text (see guidance notes for layout instructions)</a:t>
            </a:r>
          </a:p>
          <a:p>
            <a:pPr marL="457200" marR="0" lvl="0" indent="-457200" algn="l" defTabSz="914400" rtl="0" eaLnBrk="1" fontAlgn="auto" latinLnBrk="0" hangingPunct="1">
              <a:lnSpc>
                <a:spcPct val="100000"/>
              </a:lnSpc>
              <a:spcBef>
                <a:spcPct val="20000"/>
              </a:spcBef>
              <a:spcAft>
                <a:spcPts val="0"/>
              </a:spcAft>
              <a:buClr>
                <a:srgbClr val="B5121B"/>
              </a:buClr>
              <a:buSzPct val="80000"/>
              <a:buFont typeface="Wingdings 3" pitchFamily="18" charset="2"/>
              <a:buChar char="u"/>
              <a:tabLst/>
              <a:defRPr/>
            </a:pPr>
            <a:endParaRPr lang="en-AU" sz="2400" dirty="0" smtClean="0"/>
          </a:p>
          <a:p>
            <a:pPr lvl="0"/>
            <a:endParaRPr lang="en-AU" dirty="0" smtClean="0"/>
          </a:p>
          <a:p>
            <a:pPr lvl="0"/>
            <a:endParaRPr lang="en-AU" dirty="0"/>
          </a:p>
        </p:txBody>
      </p:sp>
      <p:sp>
        <p:nvSpPr>
          <p:cNvPr id="8" name="Text Placeholder 4"/>
          <p:cNvSpPr>
            <a:spLocks noGrp="1"/>
          </p:cNvSpPr>
          <p:nvPr>
            <p:ph type="body" sz="quarter" idx="14" hasCustomPrompt="1"/>
          </p:nvPr>
        </p:nvSpPr>
        <p:spPr>
          <a:xfrm>
            <a:off x="467544" y="625860"/>
            <a:ext cx="4895850" cy="541734"/>
          </a:xfrm>
          <a:prstGeom prst="rect">
            <a:avLst/>
          </a:prstGeom>
        </p:spPr>
        <p:txBody>
          <a:bodyPr>
            <a:normAutofit/>
          </a:bodyPr>
          <a:lstStyle>
            <a:lvl1pPr marL="0" indent="0">
              <a:buNone/>
              <a:defRPr sz="3600" b="1" baseline="0">
                <a:solidFill>
                  <a:srgbClr val="B5121B"/>
                </a:solidFill>
                <a:latin typeface="+mj-lt"/>
                <a:ea typeface="Tahoma" pitchFamily="34" charset="0"/>
                <a:cs typeface="Arial" pitchFamily="34" charset="0"/>
              </a:defRPr>
            </a:lvl1pPr>
          </a:lstStyle>
          <a:p>
            <a:pPr lvl="0"/>
            <a:r>
              <a:rPr lang="en-US" dirty="0" smtClean="0"/>
              <a:t>Slide title</a:t>
            </a:r>
          </a:p>
        </p:txBody>
      </p:sp>
    </p:spTree>
    <p:extLst>
      <p:ext uri="{BB962C8B-B14F-4D97-AF65-F5344CB8AC3E}">
        <p14:creationId xmlns:p14="http://schemas.microsoft.com/office/powerpoint/2010/main" val="17206156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2"/>
          <p:cNvSpPr>
            <a:spLocks noGrp="1"/>
          </p:cNvSpPr>
          <p:nvPr>
            <p:ph type="body" sz="quarter" idx="10" hasCustomPrompt="1"/>
          </p:nvPr>
        </p:nvSpPr>
        <p:spPr>
          <a:xfrm>
            <a:off x="1301269" y="4805362"/>
            <a:ext cx="6738787" cy="338138"/>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29749348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4C6A8F-0875-0641-A1DE-3EA80C6FD668}" type="slidenum">
              <a:rPr lang="en-US"/>
              <a:pPr>
                <a:defRPr/>
              </a:pPr>
              <a:t>‹#›</a:t>
            </a:fld>
            <a:endParaRPr lang="en-US"/>
          </a:p>
        </p:txBody>
      </p:sp>
    </p:spTree>
    <p:extLst>
      <p:ext uri="{BB962C8B-B14F-4D97-AF65-F5344CB8AC3E}">
        <p14:creationId xmlns:p14="http://schemas.microsoft.com/office/powerpoint/2010/main" val="1544524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DCC60F-4B3D-9E49-992A-CF3D6D19871F}" type="slidenum">
              <a:rPr lang="en-US"/>
              <a:pPr>
                <a:defRPr/>
              </a:pPr>
              <a:t>‹#›</a:t>
            </a:fld>
            <a:endParaRPr lang="en-US"/>
          </a:p>
        </p:txBody>
      </p:sp>
    </p:spTree>
    <p:extLst>
      <p:ext uri="{BB962C8B-B14F-4D97-AF65-F5344CB8AC3E}">
        <p14:creationId xmlns:p14="http://schemas.microsoft.com/office/powerpoint/2010/main" val="174467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5DB5F-6C22-2B47-80C5-AF3499A4D1F1}" type="slidenum">
              <a:rPr lang="en-US"/>
              <a:pPr>
                <a:defRPr/>
              </a:pPr>
              <a:t>‹#›</a:t>
            </a:fld>
            <a:endParaRPr lang="en-US"/>
          </a:p>
        </p:txBody>
      </p:sp>
    </p:spTree>
    <p:extLst>
      <p:ext uri="{BB962C8B-B14F-4D97-AF65-F5344CB8AC3E}">
        <p14:creationId xmlns:p14="http://schemas.microsoft.com/office/powerpoint/2010/main" val="404341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4CDF1D-F4B9-9544-85BC-3B35B398FD29}" type="slidenum">
              <a:rPr lang="en-US"/>
              <a:pPr>
                <a:defRPr/>
              </a:pPr>
              <a:t>‹#›</a:t>
            </a:fld>
            <a:endParaRPr lang="en-US"/>
          </a:p>
        </p:txBody>
      </p:sp>
    </p:spTree>
    <p:extLst>
      <p:ext uri="{BB962C8B-B14F-4D97-AF65-F5344CB8AC3E}">
        <p14:creationId xmlns:p14="http://schemas.microsoft.com/office/powerpoint/2010/main" val="37033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4F2068-1F67-B444-9BD2-22ACFFE79C53}" type="slidenum">
              <a:rPr lang="en-US"/>
              <a:pPr>
                <a:defRPr/>
              </a:pPr>
              <a:t>‹#›</a:t>
            </a:fld>
            <a:endParaRPr lang="en-US"/>
          </a:p>
        </p:txBody>
      </p:sp>
    </p:spTree>
    <p:extLst>
      <p:ext uri="{BB962C8B-B14F-4D97-AF65-F5344CB8AC3E}">
        <p14:creationId xmlns:p14="http://schemas.microsoft.com/office/powerpoint/2010/main" val="36844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8BB147-77D7-CB45-87C4-36B5DA58B65E}" type="slidenum">
              <a:rPr lang="en-US"/>
              <a:pPr>
                <a:defRPr/>
              </a:pPr>
              <a:t>‹#›</a:t>
            </a:fld>
            <a:endParaRPr lang="en-US"/>
          </a:p>
        </p:txBody>
      </p:sp>
    </p:spTree>
    <p:extLst>
      <p:ext uri="{BB962C8B-B14F-4D97-AF65-F5344CB8AC3E}">
        <p14:creationId xmlns:p14="http://schemas.microsoft.com/office/powerpoint/2010/main" val="118101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C8911C-8741-6447-A269-200F56CDE9A9}" type="slidenum">
              <a:rPr lang="en-US"/>
              <a:pPr>
                <a:defRPr/>
              </a:pPr>
              <a:t>‹#›</a:t>
            </a:fld>
            <a:endParaRPr lang="en-US"/>
          </a:p>
        </p:txBody>
      </p:sp>
    </p:spTree>
    <p:extLst>
      <p:ext uri="{BB962C8B-B14F-4D97-AF65-F5344CB8AC3E}">
        <p14:creationId xmlns:p14="http://schemas.microsoft.com/office/powerpoint/2010/main" val="410722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EE5A32-ADCF-5B47-B51B-F55EF976E4B6}" type="slidenum">
              <a:rPr lang="en-US"/>
              <a:pPr>
                <a:defRPr/>
              </a:pPr>
              <a:t>‹#›</a:t>
            </a:fld>
            <a:endParaRPr lang="en-US"/>
          </a:p>
        </p:txBody>
      </p:sp>
    </p:spTree>
    <p:extLst>
      <p:ext uri="{BB962C8B-B14F-4D97-AF65-F5344CB8AC3E}">
        <p14:creationId xmlns:p14="http://schemas.microsoft.com/office/powerpoint/2010/main" val="309032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13A256-89B9-184D-865C-2ED05A56C0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health.gov.au/internet/main/publishing.nsf/Content/indigenous-tis-innovation-grants-nt-ntdh" TargetMode="External"/><Relationship Id="rId3" Type="http://schemas.openxmlformats.org/officeDocument/2006/relationships/hyperlink" Target="http://www.health.gov.au/internet/main/publishing.nsf/Content/indigenous-tis-innovation-grants-sa" TargetMode="External"/><Relationship Id="rId7" Type="http://schemas.openxmlformats.org/officeDocument/2006/relationships/hyperlink" Target="http://www.health.gov.au/internet/main/publishing.nsf/Content/indigenous-tis-innovation-grants-nsw-s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health.gov.au/internet/main/publishing.nsf/Content/indigenous-tis-innovation-grants-nsw" TargetMode="External"/><Relationship Id="rId5" Type="http://schemas.openxmlformats.org/officeDocument/2006/relationships/hyperlink" Target="http://www.health.gov.au/internet/main/publishing.nsf/Content/indigenous-tis-innovation-grants-nt" TargetMode="External"/><Relationship Id="rId4" Type="http://schemas.openxmlformats.org/officeDocument/2006/relationships/hyperlink" Target="http://www.health.gov.au/internet/main/publishing.nsf/Content/indigenous-tis-innovation-grants-ql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152400" y="285750"/>
            <a:ext cx="8915400" cy="2438400"/>
          </a:xfrm>
          <a:solidFill>
            <a:srgbClr val="FFFFFF"/>
          </a:solidFill>
          <a:ln>
            <a:solidFill>
              <a:schemeClr val="tx1"/>
            </a:solidFill>
            <a:miter lim="800000"/>
            <a:headEnd/>
            <a:tailEnd/>
          </a:ln>
        </p:spPr>
        <p:txBody>
          <a:bodyPr/>
          <a:lstStyle/>
          <a:p>
            <a:r>
              <a:rPr lang="en-AU" sz="3200" b="1" dirty="0" smtClean="0">
                <a:solidFill>
                  <a:srgbClr val="660066"/>
                </a:solidFill>
                <a:latin typeface="Arial" charset="0"/>
                <a:ea typeface="ＭＳ Ｐゴシック" charset="0"/>
                <a:cs typeface="ＭＳ Ｐゴシック" charset="0"/>
              </a:rPr>
              <a:t>TIS NBPU WA Regional Workshop 2017</a:t>
            </a:r>
            <a:r>
              <a:rPr lang="en-US" sz="3200" i="1" dirty="0">
                <a:latin typeface="Arial" charset="0"/>
                <a:ea typeface="ＭＳ Ｐゴシック" charset="0"/>
                <a:cs typeface="ＭＳ Ｐゴシック" charset="0"/>
              </a:rPr>
              <a:t/>
            </a:r>
            <a:br>
              <a:rPr lang="en-US" sz="3200" i="1" dirty="0">
                <a:latin typeface="Arial" charset="0"/>
                <a:ea typeface="ＭＳ Ｐゴシック" charset="0"/>
                <a:cs typeface="ＭＳ Ｐゴシック" charset="0"/>
              </a:rPr>
            </a:br>
            <a:r>
              <a:rPr lang="en-US" sz="1100" i="1" dirty="0">
                <a:latin typeface="Arial" charset="0"/>
                <a:ea typeface="ＭＳ Ｐゴシック" charset="0"/>
                <a:cs typeface="ＭＳ Ｐゴシック" charset="0"/>
              </a:rPr>
              <a:t/>
            </a:r>
            <a:br>
              <a:rPr lang="en-US" sz="1100" i="1" dirty="0">
                <a:latin typeface="Arial" charset="0"/>
                <a:ea typeface="ＭＳ Ｐゴシック" charset="0"/>
                <a:cs typeface="ＭＳ Ｐゴシック" charset="0"/>
              </a:rPr>
            </a:br>
            <a:r>
              <a:rPr lang="en-US" sz="3200" i="1" dirty="0" smtClean="0">
                <a:solidFill>
                  <a:srgbClr val="FF0000"/>
                </a:solidFill>
              </a:rPr>
              <a:t>Smoking </a:t>
            </a:r>
            <a:r>
              <a:rPr lang="en-US" sz="3200" i="1" dirty="0">
                <a:solidFill>
                  <a:srgbClr val="FF0000"/>
                </a:solidFill>
              </a:rPr>
              <a:t>&amp; Prevention</a:t>
            </a:r>
            <a:r>
              <a:rPr lang="en-US" sz="3200" i="1" dirty="0">
                <a:latin typeface="Arial" charset="0"/>
                <a:ea typeface="ＭＳ Ｐゴシック" charset="0"/>
                <a:cs typeface="ＭＳ Ｐゴシック" charset="0"/>
              </a:rPr>
              <a:t/>
            </a:r>
            <a:br>
              <a:rPr lang="en-US" sz="3200" i="1" dirty="0">
                <a:latin typeface="Arial" charset="0"/>
                <a:ea typeface="ＭＳ Ｐゴシック" charset="0"/>
                <a:cs typeface="ＭＳ Ｐゴシック" charset="0"/>
              </a:rPr>
            </a:br>
            <a:r>
              <a:rPr lang="en-US" sz="3200" i="1" dirty="0">
                <a:latin typeface="Arial" charset="0"/>
                <a:ea typeface="ＭＳ Ｐゴシック" charset="0"/>
                <a:cs typeface="ＭＳ Ｐゴシック" charset="0"/>
              </a:rPr>
              <a:t/>
            </a:r>
            <a:br>
              <a:rPr lang="en-US" sz="3200" i="1" dirty="0">
                <a:latin typeface="Arial" charset="0"/>
                <a:ea typeface="ＭＳ Ｐゴシック" charset="0"/>
                <a:cs typeface="ＭＳ Ｐゴシック" charset="0"/>
              </a:rPr>
            </a:br>
            <a:r>
              <a:rPr lang="en-US" sz="2000" b="1" dirty="0" smtClean="0">
                <a:latin typeface="Arial" charset="0"/>
                <a:ea typeface="ＭＳ Ｐゴシック" charset="0"/>
                <a:cs typeface="ＭＳ Ｐゴシック" charset="0"/>
              </a:rPr>
              <a:t>30 August 2017</a:t>
            </a:r>
            <a:endParaRPr lang="en-US" sz="2000" b="1" i="1" dirty="0">
              <a:latin typeface="Arial" charset="0"/>
              <a:ea typeface="ＭＳ Ｐゴシック" charset="0"/>
              <a:cs typeface="ＭＳ Ｐゴシック" charset="0"/>
            </a:endParaRPr>
          </a:p>
        </p:txBody>
      </p:sp>
      <p:sp>
        <p:nvSpPr>
          <p:cNvPr id="16386" name="Rectangle 3"/>
          <p:cNvSpPr>
            <a:spLocks noGrp="1" noChangeArrowheads="1"/>
          </p:cNvSpPr>
          <p:nvPr>
            <p:ph type="subTitle" idx="1"/>
          </p:nvPr>
        </p:nvSpPr>
        <p:spPr>
          <a:xfrm>
            <a:off x="1600200" y="2628900"/>
            <a:ext cx="6400800" cy="1143000"/>
          </a:xfrm>
        </p:spPr>
        <p:txBody>
          <a:bodyPr/>
          <a:lstStyle/>
          <a:p>
            <a:pPr eaLnBrk="1" hangingPunct="1"/>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endParaRPr lang="en-US">
              <a:latin typeface="Arial" charset="0"/>
              <a:ea typeface="ＭＳ Ｐゴシック" charset="0"/>
              <a:cs typeface="ＭＳ Ｐゴシック" charset="0"/>
            </a:endParaRPr>
          </a:p>
        </p:txBody>
      </p:sp>
      <p:sp>
        <p:nvSpPr>
          <p:cNvPr id="16387" name="Text Box 4"/>
          <p:cNvSpPr txBox="1">
            <a:spLocks noChangeArrowheads="1"/>
          </p:cNvSpPr>
          <p:nvPr/>
        </p:nvSpPr>
        <p:spPr bwMode="auto">
          <a:xfrm>
            <a:off x="330732" y="2952751"/>
            <a:ext cx="8796337"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3200" b="1" dirty="0">
              <a:solidFill>
                <a:srgbClr val="660066"/>
              </a:solidFill>
            </a:endParaRPr>
          </a:p>
          <a:p>
            <a:pPr algn="ctr" eaLnBrk="1" hangingPunct="1"/>
            <a:r>
              <a:rPr lang="en-US" sz="3200" b="1" dirty="0" smtClean="0">
                <a:solidFill>
                  <a:srgbClr val="660066"/>
                </a:solidFill>
              </a:rPr>
              <a:t>Prof </a:t>
            </a:r>
            <a:r>
              <a:rPr lang="en-US" sz="3200" b="1" dirty="0">
                <a:solidFill>
                  <a:srgbClr val="660066"/>
                </a:solidFill>
              </a:rPr>
              <a:t>Tom Calma </a:t>
            </a:r>
            <a:r>
              <a:rPr lang="en-US" sz="3200" b="1" dirty="0" smtClean="0">
                <a:solidFill>
                  <a:srgbClr val="660066"/>
                </a:solidFill>
              </a:rPr>
              <a:t>AO</a:t>
            </a:r>
          </a:p>
          <a:p>
            <a:pPr algn="ctr" eaLnBrk="1" hangingPunct="1"/>
            <a:endParaRPr lang="en-US" sz="3200" b="1" dirty="0" smtClean="0">
              <a:solidFill>
                <a:srgbClr val="660066"/>
              </a:solidFill>
            </a:endParaRPr>
          </a:p>
          <a:p>
            <a:pPr algn="ctr" eaLnBrk="1" hangingPunct="1"/>
            <a:r>
              <a:rPr lang="en-US" sz="3000" dirty="0" smtClean="0"/>
              <a:t>National </a:t>
            </a:r>
            <a:r>
              <a:rPr lang="en-US" sz="3000" dirty="0"/>
              <a:t>Coordinator Tackling Indigenous Smoking </a:t>
            </a:r>
          </a:p>
        </p:txBody>
      </p:sp>
      <p:pic>
        <p:nvPicPr>
          <p:cNvPr id="16388" name="Picture 5" descr="No Smoking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52750"/>
            <a:ext cx="1524000" cy="13716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89" name="Picture 5" descr="No Smoking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952750"/>
            <a:ext cx="1524000" cy="13716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3350"/>
            <a:ext cx="5105400" cy="533400"/>
          </a:xfrm>
          <a:solidFill>
            <a:schemeClr val="accent1"/>
          </a:solidFill>
          <a:ln>
            <a:solidFill>
              <a:schemeClr val="tx1"/>
            </a:solidFill>
          </a:ln>
        </p:spPr>
        <p:txBody>
          <a:bodyPr/>
          <a:lstStyle/>
          <a:p>
            <a:r>
              <a:rPr lang="en-US" sz="3200" dirty="0" smtClean="0">
                <a:solidFill>
                  <a:srgbClr val="660066"/>
                </a:solidFill>
              </a:rPr>
              <a:t>COAG  CTG  Targets</a:t>
            </a:r>
            <a:endParaRPr lang="en-US" sz="3200" dirty="0">
              <a:solidFill>
                <a:srgbClr val="660066"/>
              </a:solidFill>
            </a:endParaRPr>
          </a:p>
        </p:txBody>
      </p:sp>
      <p:sp>
        <p:nvSpPr>
          <p:cNvPr id="4" name="Content Placeholder 3"/>
          <p:cNvSpPr>
            <a:spLocks noGrp="1"/>
          </p:cNvSpPr>
          <p:nvPr>
            <p:ph sz="half" idx="2"/>
          </p:nvPr>
        </p:nvSpPr>
        <p:spPr>
          <a:xfrm>
            <a:off x="76200" y="819150"/>
            <a:ext cx="8991600" cy="4191000"/>
          </a:xfrm>
          <a:solidFill>
            <a:srgbClr val="FFFFFF"/>
          </a:solidFill>
          <a:ln>
            <a:solidFill>
              <a:srgbClr val="000000"/>
            </a:solidFill>
          </a:ln>
        </p:spPr>
        <p:txBody>
          <a:bodyPr/>
          <a:lstStyle/>
          <a:p>
            <a:r>
              <a:rPr lang="en-US" dirty="0" smtClean="0"/>
              <a:t>Professor Ian Anderson AO – </a:t>
            </a:r>
            <a:r>
              <a:rPr lang="en-US" sz="2600" dirty="0" smtClean="0"/>
              <a:t>Deputy Secretary PM&amp;C</a:t>
            </a:r>
          </a:p>
          <a:p>
            <a:pPr lvl="1"/>
            <a:r>
              <a:rPr lang="en-US" dirty="0" smtClean="0"/>
              <a:t>Portfolio and community consultations to inform target setting</a:t>
            </a:r>
          </a:p>
          <a:p>
            <a:r>
              <a:rPr lang="en-US" dirty="0" smtClean="0"/>
              <a:t>DoH – Indigenous Health Division sponsoring a multi – disciplinary team to consider the NATSIHPIP from a social and cultural determinants perspective – reporting in September 2017</a:t>
            </a:r>
          </a:p>
          <a:p>
            <a:r>
              <a:rPr lang="en-US" dirty="0" err="1" smtClean="0"/>
              <a:t>Redfern</a:t>
            </a:r>
            <a:r>
              <a:rPr lang="en-US" dirty="0" smtClean="0"/>
              <a:t> Statement – Indigenous priorities</a:t>
            </a:r>
          </a:p>
          <a:p>
            <a:r>
              <a:rPr lang="en-US" dirty="0" smtClean="0"/>
              <a:t>Distractions </a:t>
            </a:r>
            <a:r>
              <a:rPr lang="mr-IN" dirty="0" smtClean="0"/>
              <a:t>–</a:t>
            </a:r>
            <a:r>
              <a:rPr lang="en-US" dirty="0" smtClean="0"/>
              <a:t> statues, 26 Jan, referendum &amp; treaties</a:t>
            </a:r>
            <a:endParaRPr lang="en-US" dirty="0"/>
          </a:p>
        </p:txBody>
      </p:sp>
    </p:spTree>
    <p:extLst>
      <p:ext uri="{BB962C8B-B14F-4D97-AF65-F5344CB8AC3E}">
        <p14:creationId xmlns:p14="http://schemas.microsoft.com/office/powerpoint/2010/main" val="5897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790950"/>
            <a:ext cx="7467600" cy="1323439"/>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r>
              <a:rPr lang="en-AU" sz="1600" i="1" dirty="0" smtClean="0"/>
              <a:t>“While </a:t>
            </a:r>
            <a:r>
              <a:rPr lang="en-AU" sz="1600" i="1" dirty="0"/>
              <a:t>governments have a critical role in setting policies and implementing programs, true gains are made when Aboriginal and Torres Strait Islander people are able to work with governments to set the agendas that impact on their </a:t>
            </a:r>
            <a:r>
              <a:rPr lang="en-AU" sz="1600" i="1" dirty="0" smtClean="0"/>
              <a:t>wellbeing.”</a:t>
            </a:r>
          </a:p>
          <a:p>
            <a:pPr algn="r"/>
            <a:r>
              <a:rPr lang="en-US" sz="1600" dirty="0" smtClean="0"/>
              <a:t>Prime </a:t>
            </a:r>
            <a:r>
              <a:rPr lang="en-US" sz="1600" dirty="0"/>
              <a:t>Minister, 2017 Closing the Gap Report</a:t>
            </a:r>
            <a:endParaRPr lang="en-AU" sz="1600" dirty="0"/>
          </a:p>
        </p:txBody>
      </p:sp>
      <p:pic>
        <p:nvPicPr>
          <p:cNvPr id="6" name="Picture 5"/>
          <p:cNvPicPr>
            <a:picLocks noChangeAspect="1"/>
          </p:cNvPicPr>
          <p:nvPr/>
        </p:nvPicPr>
        <p:blipFill>
          <a:blip r:embed="rId3"/>
          <a:stretch>
            <a:fillRect/>
          </a:stretch>
        </p:blipFill>
        <p:spPr>
          <a:xfrm rot="1196197">
            <a:off x="474540" y="1193966"/>
            <a:ext cx="1477685" cy="1103541"/>
          </a:xfrm>
          <a:prstGeom prst="rect">
            <a:avLst/>
          </a:prstGeom>
        </p:spPr>
      </p:pic>
      <p:pic>
        <p:nvPicPr>
          <p:cNvPr id="8" name="Picture 7"/>
          <p:cNvPicPr>
            <a:picLocks noChangeAspect="1"/>
          </p:cNvPicPr>
          <p:nvPr/>
        </p:nvPicPr>
        <p:blipFill>
          <a:blip r:embed="rId4"/>
          <a:stretch>
            <a:fillRect/>
          </a:stretch>
        </p:blipFill>
        <p:spPr>
          <a:xfrm rot="7894981">
            <a:off x="321684" y="3539878"/>
            <a:ext cx="1145043" cy="1036261"/>
          </a:xfrm>
          <a:prstGeom prst="rect">
            <a:avLst/>
          </a:prstGeom>
        </p:spPr>
      </p:pic>
      <p:pic>
        <p:nvPicPr>
          <p:cNvPr id="9" name="Picture 8"/>
          <p:cNvPicPr>
            <a:picLocks noChangeAspect="1"/>
          </p:cNvPicPr>
          <p:nvPr/>
        </p:nvPicPr>
        <p:blipFill>
          <a:blip r:embed="rId3"/>
          <a:stretch>
            <a:fillRect/>
          </a:stretch>
        </p:blipFill>
        <p:spPr>
          <a:xfrm rot="11987197">
            <a:off x="265461" y="2320421"/>
            <a:ext cx="1490749" cy="1113297"/>
          </a:xfrm>
          <a:prstGeom prst="rect">
            <a:avLst/>
          </a:prstGeom>
        </p:spPr>
      </p:pic>
      <p:pic>
        <p:nvPicPr>
          <p:cNvPr id="10" name="Picture 9"/>
          <p:cNvPicPr>
            <a:picLocks noChangeAspect="1"/>
          </p:cNvPicPr>
          <p:nvPr/>
        </p:nvPicPr>
        <p:blipFill>
          <a:blip r:embed="rId5"/>
          <a:stretch>
            <a:fillRect/>
          </a:stretch>
        </p:blipFill>
        <p:spPr>
          <a:xfrm rot="17423604" flipV="1">
            <a:off x="812242" y="3461700"/>
            <a:ext cx="241930" cy="45719"/>
          </a:xfrm>
          <a:prstGeom prst="rect">
            <a:avLst/>
          </a:prstGeom>
        </p:spPr>
      </p:pic>
      <p:pic>
        <p:nvPicPr>
          <p:cNvPr id="11" name="Picture 10"/>
          <p:cNvPicPr>
            <a:picLocks noChangeAspect="1"/>
          </p:cNvPicPr>
          <p:nvPr/>
        </p:nvPicPr>
        <p:blipFill>
          <a:blip r:embed="rId5"/>
          <a:stretch>
            <a:fillRect/>
          </a:stretch>
        </p:blipFill>
        <p:spPr>
          <a:xfrm rot="17397499">
            <a:off x="898839" y="3542326"/>
            <a:ext cx="305171" cy="45719"/>
          </a:xfrm>
          <a:prstGeom prst="rect">
            <a:avLst/>
          </a:prstGeom>
        </p:spPr>
      </p:pic>
      <p:sp>
        <p:nvSpPr>
          <p:cNvPr id="7" name="TextBox 6"/>
          <p:cNvSpPr txBox="1"/>
          <p:nvPr/>
        </p:nvSpPr>
        <p:spPr>
          <a:xfrm>
            <a:off x="1846630" y="895350"/>
            <a:ext cx="7297370" cy="298543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2400" dirty="0"/>
              <a:t>Closing the Gap a national strategic </a:t>
            </a:r>
            <a:r>
              <a:rPr lang="en-US" sz="2400" b="1" dirty="0" smtClean="0"/>
              <a:t>priority</a:t>
            </a:r>
            <a:r>
              <a:rPr lang="en-US" sz="2400" dirty="0" smtClean="0"/>
              <a:t>.</a:t>
            </a:r>
          </a:p>
          <a:p>
            <a:pPr marL="171450" indent="-171450">
              <a:spcAft>
                <a:spcPts val="600"/>
              </a:spcAft>
              <a:buFont typeface="Arial" panose="020B0604020202020204" pitchFamily="34" charset="0"/>
              <a:buChar char="•"/>
            </a:pPr>
            <a:r>
              <a:rPr lang="en-US" sz="2400" dirty="0" smtClean="0"/>
              <a:t>COAG to consider </a:t>
            </a:r>
            <a:r>
              <a:rPr lang="en-US" sz="2400" b="1" dirty="0" smtClean="0"/>
              <a:t>refreshed agenda </a:t>
            </a:r>
            <a:r>
              <a:rPr lang="en-US" sz="2400" dirty="0" smtClean="0"/>
              <a:t>by end 2017.</a:t>
            </a:r>
          </a:p>
          <a:p>
            <a:pPr marL="171450" indent="-171450">
              <a:spcAft>
                <a:spcPts val="600"/>
              </a:spcAft>
              <a:buFont typeface="Arial" panose="020B0604020202020204" pitchFamily="34" charset="0"/>
              <a:buChar char="•"/>
            </a:pPr>
            <a:r>
              <a:rPr lang="en-US" sz="2400" dirty="0" smtClean="0"/>
              <a:t>Progress in many areas, but political </a:t>
            </a:r>
            <a:r>
              <a:rPr lang="en-US" sz="2400" dirty="0"/>
              <a:t>and community </a:t>
            </a:r>
            <a:r>
              <a:rPr lang="en-US" sz="2400" dirty="0" smtClean="0"/>
              <a:t>sense that we need to </a:t>
            </a:r>
            <a:r>
              <a:rPr lang="en-US" sz="2400" b="1" dirty="0" smtClean="0"/>
              <a:t>do better</a:t>
            </a:r>
            <a:r>
              <a:rPr lang="en-US" sz="2400" dirty="0" smtClean="0"/>
              <a:t>.</a:t>
            </a:r>
          </a:p>
          <a:p>
            <a:pPr marL="171450" indent="-171450">
              <a:spcAft>
                <a:spcPts val="600"/>
              </a:spcAft>
              <a:buFont typeface="Arial" panose="020B0604020202020204" pitchFamily="34" charset="0"/>
              <a:buChar char="•"/>
            </a:pPr>
            <a:r>
              <a:rPr lang="en-US" sz="2400" dirty="0" smtClean="0"/>
              <a:t>Guide $300 billion </a:t>
            </a:r>
            <a:r>
              <a:rPr lang="en-US" sz="2400" b="1" dirty="0" smtClean="0"/>
              <a:t>investment</a:t>
            </a:r>
            <a:r>
              <a:rPr lang="en-US" sz="2400" dirty="0" smtClean="0"/>
              <a:t> </a:t>
            </a:r>
            <a:r>
              <a:rPr lang="en-US" sz="2400" b="1" dirty="0" smtClean="0">
                <a:solidFill>
                  <a:srgbClr val="FF0000"/>
                </a:solidFill>
              </a:rPr>
              <a:t>over next decade</a:t>
            </a:r>
            <a:r>
              <a:rPr lang="en-US" sz="2400" dirty="0" smtClean="0"/>
              <a:t>.</a:t>
            </a:r>
          </a:p>
          <a:p>
            <a:pPr marL="171450" indent="-171450">
              <a:spcAft>
                <a:spcPts val="600"/>
              </a:spcAft>
              <a:buFont typeface="Arial" panose="020B0604020202020204" pitchFamily="34" charset="0"/>
              <a:buChar char="•"/>
            </a:pPr>
            <a:r>
              <a:rPr lang="en-US" sz="2400" b="1" dirty="0" smtClean="0"/>
              <a:t>Collaboration</a:t>
            </a:r>
            <a:r>
              <a:rPr lang="en-US" sz="2400" dirty="0"/>
              <a:t> </a:t>
            </a:r>
            <a:r>
              <a:rPr lang="en-US" sz="2400" dirty="0" smtClean="0"/>
              <a:t>and </a:t>
            </a:r>
            <a:r>
              <a:rPr lang="en-US" sz="2400" b="1" dirty="0" smtClean="0"/>
              <a:t>partnership</a:t>
            </a:r>
            <a:r>
              <a:rPr lang="en-US" sz="2400" dirty="0" smtClean="0"/>
              <a:t>, a new way of working together.</a:t>
            </a:r>
            <a:endParaRPr lang="en-US" sz="2400" dirty="0"/>
          </a:p>
        </p:txBody>
      </p:sp>
      <p:sp>
        <p:nvSpPr>
          <p:cNvPr id="13" name="TextBox 12"/>
          <p:cNvSpPr txBox="1"/>
          <p:nvPr/>
        </p:nvSpPr>
        <p:spPr>
          <a:xfrm>
            <a:off x="1066803" y="228600"/>
            <a:ext cx="7371389" cy="584776"/>
          </a:xfrm>
          <a:prstGeom prst="rect">
            <a:avLst/>
          </a:prstGeom>
          <a:solidFill>
            <a:srgbClr val="FFFFFF"/>
          </a:solidFill>
          <a:ln>
            <a:solidFill>
              <a:srgbClr val="000000"/>
            </a:solidFill>
          </a:ln>
        </p:spPr>
        <p:txBody>
          <a:bodyPr wrap="square" rtlCol="0">
            <a:spAutoFit/>
          </a:bodyPr>
          <a:lstStyle/>
          <a:p>
            <a:pPr algn="ctr"/>
            <a:r>
              <a:rPr lang="en-AU" sz="3200" dirty="0" smtClean="0">
                <a:solidFill>
                  <a:srgbClr val="660066"/>
                </a:solidFill>
                <a:latin typeface="+mj-lt"/>
              </a:rPr>
              <a:t>CTG Refresh - time for change</a:t>
            </a:r>
            <a:endParaRPr lang="en-AU" sz="3200" dirty="0">
              <a:solidFill>
                <a:srgbClr val="660066"/>
              </a:solidFill>
              <a:latin typeface="+mj-lt"/>
            </a:endParaRPr>
          </a:p>
        </p:txBody>
      </p:sp>
    </p:spTree>
    <p:extLst>
      <p:ext uri="{BB962C8B-B14F-4D97-AF65-F5344CB8AC3E}">
        <p14:creationId xmlns:p14="http://schemas.microsoft.com/office/powerpoint/2010/main" val="184647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100013"/>
            <a:ext cx="8229600" cy="460772"/>
          </a:xfrm>
          <a:solidFill>
            <a:srgbClr val="FFFFFF"/>
          </a:solidFill>
          <a:ln>
            <a:solidFill>
              <a:schemeClr val="tx1"/>
            </a:solidFill>
            <a:miter lim="800000"/>
            <a:headEnd/>
            <a:tailEnd/>
          </a:ln>
        </p:spPr>
        <p:txBody>
          <a:bodyPr/>
          <a:lstStyle/>
          <a:p>
            <a:r>
              <a:rPr lang="en-US" sz="3200" dirty="0" err="1" smtClean="0">
                <a:solidFill>
                  <a:srgbClr val="660066"/>
                </a:solidFill>
                <a:latin typeface="Calibri" charset="0"/>
              </a:rPr>
              <a:t>Redfern</a:t>
            </a:r>
            <a:r>
              <a:rPr lang="en-US" sz="3200" dirty="0" smtClean="0">
                <a:solidFill>
                  <a:srgbClr val="660066"/>
                </a:solidFill>
                <a:latin typeface="Calibri" charset="0"/>
              </a:rPr>
              <a:t> Statement - Key </a:t>
            </a:r>
            <a:r>
              <a:rPr lang="en-US" sz="3200" dirty="0">
                <a:solidFill>
                  <a:srgbClr val="660066"/>
                </a:solidFill>
                <a:latin typeface="Calibri" charset="0"/>
              </a:rPr>
              <a:t>commitments sought</a:t>
            </a:r>
          </a:p>
        </p:txBody>
      </p:sp>
      <p:sp>
        <p:nvSpPr>
          <p:cNvPr id="3" name="Content Placeholder 2"/>
          <p:cNvSpPr>
            <a:spLocks noGrp="1"/>
          </p:cNvSpPr>
          <p:nvPr>
            <p:ph idx="1"/>
          </p:nvPr>
        </p:nvSpPr>
        <p:spPr>
          <a:xfrm>
            <a:off x="228600" y="669131"/>
            <a:ext cx="8610600" cy="4191000"/>
          </a:xfrm>
          <a:solidFill>
            <a:srgbClr val="FFFFFF"/>
          </a:solidFill>
          <a:ln>
            <a:solidFill>
              <a:srgbClr val="000000"/>
            </a:solidFill>
          </a:ln>
        </p:spPr>
        <p:txBody>
          <a:bodyPr rtlCol="0">
            <a:noAutofit/>
          </a:bodyPr>
          <a:lstStyle/>
          <a:p>
            <a:pPr fontAlgn="auto">
              <a:spcAft>
                <a:spcPts val="0"/>
              </a:spcAft>
              <a:buFont typeface="Arial"/>
              <a:buChar char="•"/>
              <a:defRPr/>
            </a:pPr>
            <a:r>
              <a:rPr lang="en-US" sz="2000" b="1" dirty="0">
                <a:latin typeface="Arial"/>
                <a:ea typeface="+mn-ea"/>
                <a:cs typeface="Arial"/>
              </a:rPr>
              <a:t>Commit to resource </a:t>
            </a:r>
            <a:r>
              <a:rPr lang="en-US" sz="2000" dirty="0">
                <a:latin typeface="Arial"/>
                <a:ea typeface="+mn-ea"/>
                <a:cs typeface="Arial"/>
              </a:rPr>
              <a:t>Aboriginal and Torres Strait Islander </a:t>
            </a:r>
            <a:r>
              <a:rPr lang="en-US" sz="2000" b="1" dirty="0">
                <a:latin typeface="Arial"/>
                <a:ea typeface="+mn-ea"/>
                <a:cs typeface="Arial"/>
              </a:rPr>
              <a:t>led-solutions</a:t>
            </a:r>
            <a:r>
              <a:rPr lang="en-US" sz="2000" dirty="0">
                <a:latin typeface="Arial"/>
                <a:ea typeface="+mn-ea"/>
                <a:cs typeface="Arial"/>
              </a:rPr>
              <a:t>, </a:t>
            </a:r>
          </a:p>
          <a:p>
            <a:pPr fontAlgn="auto">
              <a:spcAft>
                <a:spcPts val="0"/>
              </a:spcAft>
              <a:buFont typeface="Arial"/>
              <a:buChar char="•"/>
              <a:defRPr/>
            </a:pPr>
            <a:r>
              <a:rPr lang="en-US" sz="2000" b="1" dirty="0">
                <a:latin typeface="Arial"/>
                <a:ea typeface="+mn-ea"/>
                <a:cs typeface="Arial"/>
              </a:rPr>
              <a:t>Commit to better engagement </a:t>
            </a:r>
            <a:r>
              <a:rPr lang="en-US" sz="2000" dirty="0">
                <a:latin typeface="Arial"/>
                <a:ea typeface="+mn-ea"/>
                <a:cs typeface="Arial"/>
              </a:rPr>
              <a:t>with Aboriginal and Torres Strait Islander peoples through their representative national peaks, </a:t>
            </a:r>
          </a:p>
          <a:p>
            <a:pPr fontAlgn="auto">
              <a:spcAft>
                <a:spcPts val="0"/>
              </a:spcAft>
              <a:buFont typeface="Arial"/>
              <a:buChar char="•"/>
              <a:defRPr/>
            </a:pPr>
            <a:r>
              <a:rPr lang="en-US" sz="2000" b="1" dirty="0">
                <a:latin typeface="Arial"/>
                <a:ea typeface="+mn-ea"/>
                <a:cs typeface="Arial"/>
              </a:rPr>
              <a:t>Commit to addressing </a:t>
            </a:r>
            <a:r>
              <a:rPr lang="en-US" sz="2000" dirty="0">
                <a:latin typeface="Arial"/>
                <a:ea typeface="+mn-ea"/>
                <a:cs typeface="Arial"/>
              </a:rPr>
              <a:t>the unfinished business of reconciliation, </a:t>
            </a:r>
          </a:p>
          <a:p>
            <a:pPr fontAlgn="auto">
              <a:spcAft>
                <a:spcPts val="0"/>
              </a:spcAft>
              <a:buFont typeface="Arial"/>
              <a:buChar char="•"/>
              <a:defRPr/>
            </a:pPr>
            <a:r>
              <a:rPr lang="en-US" sz="2000" b="1" dirty="0">
                <a:solidFill>
                  <a:srgbClr val="0000FF"/>
                </a:solidFill>
                <a:latin typeface="Arial"/>
                <a:ea typeface="+mn-ea"/>
                <a:cs typeface="Arial"/>
              </a:rPr>
              <a:t>Recommit to Closing the Gap </a:t>
            </a:r>
            <a:r>
              <a:rPr lang="en-US" sz="2000" dirty="0">
                <a:solidFill>
                  <a:srgbClr val="0000FF"/>
                </a:solidFill>
                <a:latin typeface="Arial"/>
                <a:ea typeface="+mn-ea"/>
                <a:cs typeface="Arial"/>
              </a:rPr>
              <a:t>in this generation, by and in partnership with COAG and Aboriginal and Torres Strait Islander people: </a:t>
            </a:r>
          </a:p>
          <a:p>
            <a:pPr marL="625475" indent="-273050" fontAlgn="auto">
              <a:spcAft>
                <a:spcPts val="0"/>
              </a:spcAft>
              <a:buFont typeface="Courier New"/>
              <a:buChar char="o"/>
              <a:defRPr/>
            </a:pPr>
            <a:r>
              <a:rPr lang="en-US" sz="2000" dirty="0" smtClean="0">
                <a:latin typeface="Arial"/>
                <a:ea typeface="+mn-ea"/>
                <a:cs typeface="Arial"/>
              </a:rPr>
              <a:t>Setting </a:t>
            </a:r>
            <a:r>
              <a:rPr lang="en-US" sz="2000" dirty="0">
                <a:latin typeface="Arial"/>
                <a:ea typeface="+mn-ea"/>
                <a:cs typeface="Arial"/>
              </a:rPr>
              <a:t>targets and developing evidence based, prevention and early intervention oriented national strategies which will drive activity and outcomes addressing: </a:t>
            </a:r>
          </a:p>
          <a:p>
            <a:pPr marL="685800" lvl="1" indent="-236538" fontAlgn="auto">
              <a:spcAft>
                <a:spcPts val="0"/>
              </a:spcAft>
              <a:buFont typeface="Arial"/>
              <a:buChar char="–"/>
              <a:defRPr/>
            </a:pPr>
            <a:r>
              <a:rPr lang="en-US" sz="2000" dirty="0">
                <a:latin typeface="Arial"/>
                <a:ea typeface="+mn-ea"/>
                <a:cs typeface="Arial"/>
              </a:rPr>
              <a:t>family violence (with a focus on women and children)</a:t>
            </a:r>
            <a:r>
              <a:rPr lang="en-US" sz="2000" dirty="0" smtClean="0">
                <a:latin typeface="Arial"/>
                <a:ea typeface="+mn-ea"/>
                <a:cs typeface="Arial"/>
              </a:rPr>
              <a:t>;</a:t>
            </a:r>
          </a:p>
          <a:p>
            <a:pPr marL="685800" lvl="1" indent="-236538" fontAlgn="auto">
              <a:spcAft>
                <a:spcPts val="0"/>
              </a:spcAft>
              <a:buFont typeface="Arial"/>
              <a:buChar char="–"/>
              <a:defRPr/>
            </a:pPr>
            <a:r>
              <a:rPr lang="en-US" sz="2000" dirty="0" smtClean="0">
                <a:latin typeface="Arial"/>
                <a:ea typeface="+mn-ea"/>
                <a:cs typeface="Arial"/>
              </a:rPr>
              <a:t>incarceration </a:t>
            </a:r>
            <a:r>
              <a:rPr lang="en-US" sz="2000" dirty="0">
                <a:latin typeface="Arial"/>
                <a:ea typeface="+mn-ea"/>
                <a:cs typeface="Arial"/>
              </a:rPr>
              <a:t>and access to justice; </a:t>
            </a:r>
          </a:p>
          <a:p>
            <a:pPr marL="685800" lvl="1" indent="-236538" fontAlgn="auto">
              <a:spcAft>
                <a:spcPts val="0"/>
              </a:spcAft>
              <a:buFont typeface="Arial"/>
              <a:buChar char="–"/>
              <a:defRPr/>
            </a:pPr>
            <a:r>
              <a:rPr lang="en-US" sz="2000" dirty="0">
                <a:latin typeface="Arial"/>
                <a:ea typeface="+mn-ea"/>
                <a:cs typeface="Arial"/>
              </a:rPr>
              <a:t>child safety and wellbeing over-representation in out-of-home care; and </a:t>
            </a:r>
          </a:p>
          <a:p>
            <a:pPr marL="685800" lvl="1" indent="-236538" fontAlgn="auto">
              <a:spcAft>
                <a:spcPts val="0"/>
              </a:spcAft>
              <a:buFont typeface="Arial"/>
              <a:buChar char="–"/>
              <a:defRPr/>
            </a:pPr>
            <a:r>
              <a:rPr lang="en-US" sz="2000" dirty="0" smtClean="0">
                <a:latin typeface="Arial"/>
                <a:ea typeface="+mn-ea"/>
                <a:cs typeface="Arial"/>
              </a:rPr>
              <a:t>increasing </a:t>
            </a:r>
            <a:r>
              <a:rPr lang="en-US" sz="2000" dirty="0">
                <a:latin typeface="Arial"/>
                <a:ea typeface="+mn-ea"/>
                <a:cs typeface="Arial"/>
              </a:rPr>
              <a:t>Aboriginal and Torres Strait Islander access to disability services </a:t>
            </a:r>
          </a:p>
          <a:p>
            <a:pPr lvl="1" fontAlgn="auto">
              <a:spcAft>
                <a:spcPts val="0"/>
              </a:spcAft>
              <a:buFont typeface="Arial"/>
              <a:buChar char="–"/>
              <a:defRPr/>
            </a:pPr>
            <a:endParaRPr lang="en-US" sz="2400" dirty="0">
              <a:latin typeface="Arial"/>
              <a:ea typeface="+mn-ea"/>
              <a:cs typeface="Arial"/>
            </a:endParaRPr>
          </a:p>
          <a:p>
            <a:pPr lvl="1" fontAlgn="auto">
              <a:spcAft>
                <a:spcPts val="0"/>
              </a:spcAft>
              <a:buFont typeface="Arial"/>
              <a:buChar char="–"/>
              <a:defRPr/>
            </a:pPr>
            <a:endParaRPr lang="en-US" sz="2400" dirty="0">
              <a:latin typeface="Arial"/>
              <a:ea typeface="+mn-ea"/>
              <a:cs typeface="Arial"/>
            </a:endParaRPr>
          </a:p>
          <a:p>
            <a:pPr fontAlgn="auto">
              <a:spcAft>
                <a:spcPts val="0"/>
              </a:spcAft>
              <a:buFont typeface="Arial"/>
              <a:buChar char="•"/>
              <a:defRPr/>
            </a:pPr>
            <a:endParaRPr lang="en-US" sz="2400" dirty="0">
              <a:latin typeface="Arial"/>
              <a:ea typeface="+mn-ea"/>
              <a:cs typeface="Arial"/>
            </a:endParaRPr>
          </a:p>
        </p:txBody>
      </p:sp>
    </p:spTree>
    <p:extLst>
      <p:ext uri="{BB962C8B-B14F-4D97-AF65-F5344CB8AC3E}">
        <p14:creationId xmlns:p14="http://schemas.microsoft.com/office/powerpoint/2010/main" val="605504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33351"/>
            <a:ext cx="4648200" cy="536971"/>
          </a:xfrm>
          <a:solidFill>
            <a:schemeClr val="accent1"/>
          </a:solidFill>
          <a:ln>
            <a:solidFill>
              <a:schemeClr val="tx1"/>
            </a:solidFill>
          </a:ln>
        </p:spPr>
        <p:txBody>
          <a:bodyPr/>
          <a:lstStyle/>
          <a:p>
            <a:r>
              <a:rPr lang="en-US" sz="3200" dirty="0" smtClean="0">
                <a:solidFill>
                  <a:srgbClr val="660066"/>
                </a:solidFill>
              </a:rPr>
              <a:t>NATSISS 2014 / 15</a:t>
            </a:r>
            <a:endParaRPr lang="en-US" sz="3200" dirty="0">
              <a:solidFill>
                <a:srgbClr val="660066"/>
              </a:solidFill>
            </a:endParaRPr>
          </a:p>
        </p:txBody>
      </p:sp>
      <p:sp>
        <p:nvSpPr>
          <p:cNvPr id="4" name="Content Placeholder 3"/>
          <p:cNvSpPr>
            <a:spLocks noGrp="1"/>
          </p:cNvSpPr>
          <p:nvPr>
            <p:ph sz="half" idx="2"/>
          </p:nvPr>
        </p:nvSpPr>
        <p:spPr>
          <a:xfrm>
            <a:off x="381000" y="819150"/>
            <a:ext cx="8305800" cy="4248150"/>
          </a:xfrm>
          <a:solidFill>
            <a:srgbClr val="FFFFFF"/>
          </a:solidFill>
          <a:ln>
            <a:solidFill>
              <a:srgbClr val="000000"/>
            </a:solidFill>
          </a:ln>
        </p:spPr>
        <p:txBody>
          <a:bodyPr/>
          <a:lstStyle/>
          <a:p>
            <a:r>
              <a:rPr lang="en-US" sz="2000" dirty="0"/>
              <a:t>The proportion of Aboriginal and Torres Strait Islander children aged 0–14 years who were </a:t>
            </a:r>
            <a:r>
              <a:rPr lang="en-US" sz="2000" b="1" dirty="0">
                <a:solidFill>
                  <a:srgbClr val="FF0000"/>
                </a:solidFill>
              </a:rPr>
              <a:t>living in a household </a:t>
            </a:r>
            <a:r>
              <a:rPr lang="en-US" sz="2000" dirty="0"/>
              <a:t>in which there was at least one daily smoker was </a:t>
            </a:r>
            <a:r>
              <a:rPr lang="en-US" sz="2000" b="1" dirty="0">
                <a:solidFill>
                  <a:srgbClr val="0000FF"/>
                </a:solidFill>
              </a:rPr>
              <a:t>56.7% in 2014–15, </a:t>
            </a:r>
            <a:r>
              <a:rPr lang="en-US" sz="2000" b="1" dirty="0">
                <a:solidFill>
                  <a:srgbClr val="008000"/>
                </a:solidFill>
              </a:rPr>
              <a:t>down from </a:t>
            </a:r>
            <a:r>
              <a:rPr lang="en-US" sz="2000" b="1" dirty="0">
                <a:solidFill>
                  <a:srgbClr val="0000FF"/>
                </a:solidFill>
              </a:rPr>
              <a:t>63.2% </a:t>
            </a:r>
            <a:r>
              <a:rPr lang="en-US" sz="2000" dirty="0"/>
              <a:t>in 2008 (Table 8). </a:t>
            </a:r>
            <a:endParaRPr lang="en-US" sz="2000" dirty="0" smtClean="0"/>
          </a:p>
          <a:p>
            <a:r>
              <a:rPr lang="en-US" sz="2000" dirty="0"/>
              <a:t>About </a:t>
            </a:r>
            <a:r>
              <a:rPr lang="en-US" sz="2000" b="1" dirty="0">
                <a:solidFill>
                  <a:srgbClr val="0000FF"/>
                </a:solidFill>
              </a:rPr>
              <a:t>six in 10 (60.3%) </a:t>
            </a:r>
            <a:r>
              <a:rPr lang="en-US" sz="2000" dirty="0"/>
              <a:t>Aboriginal and Torres Strait Islander people aged 15 years and over were </a:t>
            </a:r>
            <a:r>
              <a:rPr lang="en-US" sz="2000" b="1" dirty="0">
                <a:solidFill>
                  <a:srgbClr val="FF0000"/>
                </a:solidFill>
              </a:rPr>
              <a:t>living in a household </a:t>
            </a:r>
            <a:r>
              <a:rPr lang="en-US" sz="2000" dirty="0"/>
              <a:t>in which there was at least one daily smoker in 2014–15 (Table 16), </a:t>
            </a:r>
            <a:r>
              <a:rPr lang="en-US" sz="2000" b="1" dirty="0">
                <a:solidFill>
                  <a:srgbClr val="0000FF"/>
                </a:solidFill>
              </a:rPr>
              <a:t>down from 67.5% </a:t>
            </a:r>
            <a:r>
              <a:rPr lang="en-US" sz="2000" dirty="0"/>
              <a:t>in 2008.</a:t>
            </a:r>
            <a:endParaRPr lang="en-US" sz="2000" dirty="0" smtClean="0"/>
          </a:p>
          <a:p>
            <a:r>
              <a:rPr lang="en-US" sz="2000" dirty="0"/>
              <a:t>In 2014–15, the proportion of Aboriginal and Torres Strait Islander people aged 15 years and over who were </a:t>
            </a:r>
            <a:r>
              <a:rPr lang="en-US" sz="2000" b="1" dirty="0">
                <a:solidFill>
                  <a:srgbClr val="FF0000"/>
                </a:solidFill>
              </a:rPr>
              <a:t>daily smokers </a:t>
            </a:r>
            <a:r>
              <a:rPr lang="en-US" sz="2000" dirty="0"/>
              <a:t>was </a:t>
            </a:r>
            <a:r>
              <a:rPr lang="en-US" sz="2000" b="1" dirty="0">
                <a:solidFill>
                  <a:srgbClr val="0000FF"/>
                </a:solidFill>
              </a:rPr>
              <a:t>38.9%, down from 44.6%</a:t>
            </a:r>
            <a:r>
              <a:rPr lang="en-US" sz="2000" dirty="0">
                <a:solidFill>
                  <a:srgbClr val="0000FF"/>
                </a:solidFill>
              </a:rPr>
              <a:t> </a:t>
            </a:r>
            <a:r>
              <a:rPr lang="en-US" sz="2000" dirty="0"/>
              <a:t>in 2008 and 48.6% in 2002. Between 2002 and 2014–15, there was a significant </a:t>
            </a:r>
            <a:r>
              <a:rPr lang="en-US" sz="2000" b="1" dirty="0"/>
              <a:t>improvement in non-remote areas </a:t>
            </a:r>
            <a:r>
              <a:rPr lang="en-US" sz="2000" dirty="0"/>
              <a:t>(down 11.4 percentage points) (Table 1).</a:t>
            </a:r>
          </a:p>
          <a:p>
            <a:endParaRPr lang="en-US" sz="2000" dirty="0"/>
          </a:p>
          <a:p>
            <a:endParaRPr lang="en-US" sz="2000" dirty="0"/>
          </a:p>
        </p:txBody>
      </p:sp>
    </p:spTree>
    <p:extLst>
      <p:ext uri="{BB962C8B-B14F-4D97-AF65-F5344CB8AC3E}">
        <p14:creationId xmlns:p14="http://schemas.microsoft.com/office/powerpoint/2010/main" val="1517442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Title 1"/>
          <p:cNvSpPr>
            <a:spLocks noGrp="1"/>
          </p:cNvSpPr>
          <p:nvPr>
            <p:ph type="title"/>
          </p:nvPr>
        </p:nvSpPr>
        <p:spPr>
          <a:xfrm>
            <a:off x="1371602" y="285751"/>
            <a:ext cx="6296025" cy="726281"/>
          </a:xfrm>
          <a:solidFill>
            <a:srgbClr val="FFFFFF"/>
          </a:solidFill>
          <a:ln>
            <a:solidFill>
              <a:srgbClr val="000000"/>
            </a:solidFill>
            <a:miter lim="800000"/>
            <a:headEnd/>
            <a:tailEnd/>
          </a:ln>
        </p:spPr>
        <p:txBody>
          <a:bodyPr/>
          <a:lstStyle/>
          <a:p>
            <a:pPr eaLnBrk="1" hangingPunct="1"/>
            <a:r>
              <a:rPr lang="en-US" sz="3200" dirty="0">
                <a:solidFill>
                  <a:srgbClr val="660066"/>
                </a:solidFill>
                <a:latin typeface="Calibri" charset="0"/>
              </a:rPr>
              <a:t>The </a:t>
            </a:r>
            <a:r>
              <a:rPr lang="en-US" sz="3200" b="1" dirty="0">
                <a:solidFill>
                  <a:srgbClr val="660066"/>
                </a:solidFill>
                <a:latin typeface="Calibri" charset="0"/>
              </a:rPr>
              <a:t>Old</a:t>
            </a:r>
            <a:r>
              <a:rPr lang="en-US" sz="3200" dirty="0">
                <a:solidFill>
                  <a:srgbClr val="660066"/>
                </a:solidFill>
                <a:latin typeface="Calibri" charset="0"/>
              </a:rPr>
              <a:t> TIS Programme</a:t>
            </a:r>
          </a:p>
        </p:txBody>
      </p:sp>
      <p:sp>
        <p:nvSpPr>
          <p:cNvPr id="3" name="Content Placeholder 2"/>
          <p:cNvSpPr>
            <a:spLocks noGrp="1"/>
          </p:cNvSpPr>
          <p:nvPr>
            <p:ph idx="1"/>
          </p:nvPr>
        </p:nvSpPr>
        <p:spPr>
          <a:xfrm>
            <a:off x="457200" y="1200150"/>
            <a:ext cx="8229600" cy="3581400"/>
          </a:xfrm>
          <a:solidFill>
            <a:srgbClr val="FFFFFF"/>
          </a:solidFill>
          <a:ln>
            <a:solidFill>
              <a:srgbClr val="000000"/>
            </a:solidFill>
          </a:ln>
        </p:spPr>
        <p:txBody>
          <a:bodyPr rtlCol="0">
            <a:normAutofit fontScale="77500" lnSpcReduction="20000"/>
          </a:bodyPr>
          <a:lstStyle/>
          <a:p>
            <a:pPr eaLnBrk="1" fontAlgn="auto" hangingPunct="1">
              <a:spcAft>
                <a:spcPts val="0"/>
              </a:spcAft>
              <a:buFont typeface="Arial"/>
              <a:buChar char="•"/>
              <a:defRPr/>
            </a:pPr>
            <a:r>
              <a:rPr lang="en-US" sz="2800" dirty="0" smtClean="0">
                <a:ea typeface="+mn-ea"/>
                <a:cs typeface="+mn-cs"/>
              </a:rPr>
              <a:t>TIS Teams hosted by orgs</a:t>
            </a:r>
          </a:p>
          <a:p>
            <a:pPr eaLnBrk="1" fontAlgn="auto" hangingPunct="1">
              <a:spcAft>
                <a:spcPts val="0"/>
              </a:spcAft>
              <a:buFont typeface="Arial"/>
              <a:buChar char="•"/>
              <a:defRPr/>
            </a:pPr>
            <a:r>
              <a:rPr lang="en-US" sz="2800" dirty="0" smtClean="0">
                <a:ea typeface="+mn-ea"/>
                <a:cs typeface="+mn-cs"/>
              </a:rPr>
              <a:t>Smoking cessation and healthy lifestyle</a:t>
            </a:r>
          </a:p>
          <a:p>
            <a:pPr eaLnBrk="1" fontAlgn="auto" hangingPunct="1">
              <a:spcAft>
                <a:spcPts val="0"/>
              </a:spcAft>
              <a:buFont typeface="Arial"/>
              <a:buChar char="•"/>
              <a:defRPr/>
            </a:pPr>
            <a:r>
              <a:rPr lang="en-US" sz="2800" dirty="0" smtClean="0">
                <a:ea typeface="+mn-ea"/>
                <a:cs typeface="+mn-cs"/>
              </a:rPr>
              <a:t>Referral to smoking cessation support</a:t>
            </a:r>
          </a:p>
          <a:p>
            <a:pPr eaLnBrk="1" fontAlgn="auto" hangingPunct="1">
              <a:spcAft>
                <a:spcPts val="0"/>
              </a:spcAft>
              <a:buFont typeface="Arial"/>
              <a:buChar char="•"/>
              <a:defRPr/>
            </a:pPr>
            <a:r>
              <a:rPr lang="en-US" sz="2800" dirty="0" smtClean="0">
                <a:ea typeface="+mn-ea"/>
                <a:cs typeface="+mn-cs"/>
              </a:rPr>
              <a:t>Population health approach</a:t>
            </a:r>
          </a:p>
          <a:p>
            <a:pPr eaLnBrk="1" fontAlgn="auto" hangingPunct="1">
              <a:spcAft>
                <a:spcPts val="0"/>
              </a:spcAft>
              <a:buFont typeface="Arial"/>
              <a:buChar char="•"/>
              <a:defRPr/>
            </a:pPr>
            <a:r>
              <a:rPr lang="en-US" sz="2800" dirty="0" smtClean="0">
                <a:ea typeface="+mn-ea"/>
                <a:cs typeface="+mn-cs"/>
              </a:rPr>
              <a:t>NCTIS</a:t>
            </a:r>
          </a:p>
          <a:p>
            <a:pPr eaLnBrk="1" fontAlgn="auto" hangingPunct="1">
              <a:spcAft>
                <a:spcPts val="0"/>
              </a:spcAft>
              <a:buFont typeface="Arial"/>
              <a:buChar char="•"/>
              <a:defRPr/>
            </a:pPr>
            <a:r>
              <a:rPr lang="en-US" sz="2800" dirty="0" smtClean="0">
                <a:ea typeface="+mn-ea"/>
                <a:cs typeface="+mn-cs"/>
              </a:rPr>
              <a:t>Quit Skills support</a:t>
            </a:r>
          </a:p>
          <a:p>
            <a:pPr eaLnBrk="1" fontAlgn="auto" hangingPunct="1">
              <a:spcAft>
                <a:spcPts val="0"/>
              </a:spcAft>
              <a:buFont typeface="Arial"/>
              <a:buChar char="•"/>
              <a:defRPr/>
            </a:pPr>
            <a:r>
              <a:rPr lang="en-US" sz="2800" dirty="0" err="1" smtClean="0">
                <a:ea typeface="+mn-ea"/>
                <a:cs typeface="+mn-cs"/>
              </a:rPr>
              <a:t>Quitline</a:t>
            </a:r>
            <a:r>
              <a:rPr lang="en-US" sz="2800" dirty="0" smtClean="0">
                <a:ea typeface="+mn-ea"/>
                <a:cs typeface="+mn-cs"/>
              </a:rPr>
              <a:t> enhancement</a:t>
            </a:r>
          </a:p>
          <a:p>
            <a:pPr eaLnBrk="1" fontAlgn="auto" hangingPunct="1">
              <a:spcAft>
                <a:spcPts val="0"/>
              </a:spcAft>
              <a:buFont typeface="Arial"/>
              <a:buChar char="•"/>
              <a:defRPr/>
            </a:pPr>
            <a:r>
              <a:rPr lang="en-US" sz="2800" dirty="0" smtClean="0">
                <a:ea typeface="+mn-ea"/>
                <a:cs typeface="+mn-cs"/>
              </a:rPr>
              <a:t>Regional Tobacco Fund</a:t>
            </a:r>
          </a:p>
          <a:p>
            <a:pPr eaLnBrk="1" fontAlgn="auto" hangingPunct="1">
              <a:spcAft>
                <a:spcPts val="0"/>
              </a:spcAft>
              <a:buFont typeface="Arial"/>
              <a:buChar char="•"/>
              <a:defRPr/>
            </a:pPr>
            <a:r>
              <a:rPr lang="en-US" sz="2800" dirty="0" smtClean="0">
                <a:ea typeface="+mn-ea"/>
                <a:cs typeface="+mn-cs"/>
              </a:rPr>
              <a:t>National Office provided policy advice and some grant funding</a:t>
            </a:r>
          </a:p>
          <a:p>
            <a:pPr eaLnBrk="1" fontAlgn="auto" hangingPunct="1">
              <a:spcAft>
                <a:spcPts val="0"/>
              </a:spcAft>
              <a:buFont typeface="Arial"/>
              <a:buChar char="•"/>
              <a:defRPr/>
            </a:pPr>
            <a:r>
              <a:rPr lang="en-US" sz="2800" dirty="0" smtClean="0">
                <a:ea typeface="+mn-ea"/>
                <a:cs typeface="+mn-cs"/>
              </a:rPr>
              <a:t>Managed other chronic disease programmes</a:t>
            </a:r>
          </a:p>
        </p:txBody>
      </p:sp>
    </p:spTree>
    <p:extLst>
      <p:ext uri="{BB962C8B-B14F-4D97-AF65-F5344CB8AC3E}">
        <p14:creationId xmlns:p14="http://schemas.microsoft.com/office/powerpoint/2010/main" val="422637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401888" y="113112"/>
            <a:ext cx="4335462" cy="477440"/>
          </a:xfrm>
          <a:solidFill>
            <a:srgbClr val="FFFFFF"/>
          </a:solidFill>
          <a:ln>
            <a:solidFill>
              <a:srgbClr val="000000"/>
            </a:solidFill>
            <a:miter lim="800000"/>
            <a:headEnd/>
            <a:tailEnd/>
          </a:ln>
        </p:spPr>
        <p:txBody>
          <a:bodyPr/>
          <a:lstStyle/>
          <a:p>
            <a:pPr eaLnBrk="1" hangingPunct="1"/>
            <a:r>
              <a:rPr lang="en-US" sz="3200" dirty="0" smtClean="0">
                <a:solidFill>
                  <a:srgbClr val="660066"/>
                </a:solidFill>
                <a:latin typeface="Calibri" charset="0"/>
              </a:rPr>
              <a:t>The</a:t>
            </a:r>
            <a:r>
              <a:rPr lang="en-US" sz="3200" b="1" dirty="0" smtClean="0">
                <a:solidFill>
                  <a:srgbClr val="660066"/>
                </a:solidFill>
                <a:latin typeface="Calibri" charset="0"/>
              </a:rPr>
              <a:t> New</a:t>
            </a:r>
            <a:r>
              <a:rPr lang="en-US" sz="3200" dirty="0" smtClean="0">
                <a:solidFill>
                  <a:srgbClr val="660066"/>
                </a:solidFill>
                <a:latin typeface="Calibri" charset="0"/>
              </a:rPr>
              <a:t> </a:t>
            </a:r>
            <a:r>
              <a:rPr lang="en-US" sz="3200" dirty="0">
                <a:solidFill>
                  <a:srgbClr val="660066"/>
                </a:solidFill>
                <a:latin typeface="Calibri" charset="0"/>
              </a:rPr>
              <a:t>TIS Programme</a:t>
            </a:r>
          </a:p>
        </p:txBody>
      </p:sp>
      <p:sp>
        <p:nvSpPr>
          <p:cNvPr id="3" name="Content Placeholder 2"/>
          <p:cNvSpPr>
            <a:spLocks noGrp="1"/>
          </p:cNvSpPr>
          <p:nvPr>
            <p:ph idx="1"/>
          </p:nvPr>
        </p:nvSpPr>
        <p:spPr>
          <a:xfrm>
            <a:off x="304800" y="666750"/>
            <a:ext cx="8610600" cy="4419600"/>
          </a:xfrm>
          <a:solidFill>
            <a:srgbClr val="FFFFFF"/>
          </a:solidFill>
          <a:ln>
            <a:solidFill>
              <a:srgbClr val="000000"/>
            </a:solidFill>
          </a:ln>
        </p:spPr>
        <p:txBody>
          <a:bodyPr rtlCol="0">
            <a:noAutofit/>
          </a:bodyPr>
          <a:lstStyle/>
          <a:p>
            <a:pPr eaLnBrk="1" fontAlgn="auto" hangingPunct="1">
              <a:spcAft>
                <a:spcPts val="0"/>
              </a:spcAft>
              <a:buFont typeface="Arial"/>
              <a:buChar char="•"/>
              <a:defRPr/>
            </a:pPr>
            <a:r>
              <a:rPr lang="en-US" sz="2000" dirty="0" smtClean="0">
                <a:ea typeface="+mn-ea"/>
                <a:cs typeface="+mn-cs"/>
              </a:rPr>
              <a:t>Grant Recipients (GR) </a:t>
            </a:r>
          </a:p>
          <a:p>
            <a:pPr eaLnBrk="1" fontAlgn="auto" hangingPunct="1">
              <a:spcAft>
                <a:spcPts val="0"/>
              </a:spcAft>
              <a:buFont typeface="Arial"/>
              <a:buChar char="•"/>
              <a:defRPr/>
            </a:pPr>
            <a:r>
              <a:rPr lang="en-US" sz="2000" dirty="0" smtClean="0">
                <a:ea typeface="+mn-ea"/>
                <a:cs typeface="+mn-cs"/>
              </a:rPr>
              <a:t>Whole of service approach – </a:t>
            </a:r>
            <a:r>
              <a:rPr lang="en-US" sz="2000" b="1" dirty="0" smtClean="0">
                <a:ea typeface="+mn-ea"/>
                <a:cs typeface="+mn-cs"/>
              </a:rPr>
              <a:t>population health </a:t>
            </a:r>
            <a:r>
              <a:rPr lang="en-US" sz="2000" dirty="0" smtClean="0">
                <a:ea typeface="+mn-ea"/>
                <a:cs typeface="+mn-cs"/>
              </a:rPr>
              <a:t>+ smoking cessation</a:t>
            </a:r>
          </a:p>
          <a:p>
            <a:pPr eaLnBrk="1" fontAlgn="auto" hangingPunct="1">
              <a:spcAft>
                <a:spcPts val="0"/>
              </a:spcAft>
              <a:buFont typeface="Arial"/>
              <a:buChar char="•"/>
              <a:defRPr/>
            </a:pPr>
            <a:r>
              <a:rPr lang="en-US" sz="2000" dirty="0" smtClean="0">
                <a:ea typeface="+mn-ea"/>
                <a:cs typeface="+mn-cs"/>
              </a:rPr>
              <a:t>Greater discretion to GR – </a:t>
            </a:r>
            <a:r>
              <a:rPr lang="en-US" sz="2000" b="1" dirty="0" smtClean="0">
                <a:solidFill>
                  <a:srgbClr val="0000FF"/>
                </a:solidFill>
                <a:ea typeface="+mn-ea"/>
                <a:cs typeface="+mn-cs"/>
              </a:rPr>
              <a:t>outcomes focused</a:t>
            </a:r>
          </a:p>
          <a:p>
            <a:pPr eaLnBrk="1" fontAlgn="auto" hangingPunct="1">
              <a:spcAft>
                <a:spcPts val="0"/>
              </a:spcAft>
              <a:buFont typeface="Arial"/>
              <a:buChar char="•"/>
              <a:defRPr/>
            </a:pPr>
            <a:r>
              <a:rPr lang="en-US" sz="2000" dirty="0" smtClean="0">
                <a:ea typeface="+mn-ea"/>
                <a:cs typeface="+mn-cs"/>
              </a:rPr>
              <a:t>Smoking cessation and healthy lifestyle</a:t>
            </a:r>
          </a:p>
          <a:p>
            <a:pPr eaLnBrk="1" fontAlgn="auto" hangingPunct="1">
              <a:spcAft>
                <a:spcPts val="0"/>
              </a:spcAft>
              <a:buFont typeface="Arial"/>
              <a:buChar char="•"/>
              <a:defRPr/>
            </a:pPr>
            <a:r>
              <a:rPr lang="en-US" sz="2000" dirty="0" smtClean="0">
                <a:ea typeface="+mn-ea"/>
                <a:cs typeface="+mn-cs"/>
              </a:rPr>
              <a:t>No healthy lifestyle funded</a:t>
            </a:r>
          </a:p>
          <a:p>
            <a:pPr eaLnBrk="1" fontAlgn="auto" hangingPunct="1">
              <a:spcAft>
                <a:spcPts val="0"/>
              </a:spcAft>
              <a:buFont typeface="Arial"/>
              <a:buChar char="•"/>
              <a:defRPr/>
            </a:pPr>
            <a:r>
              <a:rPr lang="en-US" sz="2000" b="1" dirty="0" smtClean="0">
                <a:ea typeface="+mn-ea"/>
                <a:cs typeface="+mn-cs"/>
              </a:rPr>
              <a:t>NCTIS</a:t>
            </a:r>
          </a:p>
          <a:p>
            <a:pPr eaLnBrk="1" fontAlgn="auto" hangingPunct="1">
              <a:spcAft>
                <a:spcPts val="0"/>
              </a:spcAft>
              <a:buFont typeface="Arial"/>
              <a:buChar char="•"/>
              <a:defRPr/>
            </a:pPr>
            <a:r>
              <a:rPr lang="en-US" sz="2000" b="1" dirty="0" smtClean="0">
                <a:ea typeface="+mn-ea"/>
                <a:cs typeface="+mn-cs"/>
              </a:rPr>
              <a:t>Quit Skills support </a:t>
            </a:r>
            <a:r>
              <a:rPr lang="en-US" sz="2000" dirty="0" smtClean="0">
                <a:ea typeface="+mn-ea"/>
                <a:cs typeface="+mn-cs"/>
              </a:rPr>
              <a:t>&amp; </a:t>
            </a:r>
            <a:r>
              <a:rPr lang="en-US" sz="2000" b="1" dirty="0" err="1" smtClean="0">
                <a:ea typeface="+mn-ea"/>
                <a:cs typeface="+mn-cs"/>
              </a:rPr>
              <a:t>Quitline</a:t>
            </a:r>
            <a:r>
              <a:rPr lang="en-US" sz="2000" b="1" dirty="0" smtClean="0">
                <a:ea typeface="+mn-ea"/>
                <a:cs typeface="+mn-cs"/>
              </a:rPr>
              <a:t> enhancement</a:t>
            </a:r>
          </a:p>
          <a:p>
            <a:pPr eaLnBrk="1" fontAlgn="auto" hangingPunct="1">
              <a:spcAft>
                <a:spcPts val="0"/>
              </a:spcAft>
              <a:buFont typeface="Arial"/>
              <a:buChar char="•"/>
              <a:defRPr/>
            </a:pPr>
            <a:r>
              <a:rPr lang="en-US" sz="2000" dirty="0" smtClean="0">
                <a:ea typeface="+mn-ea"/>
                <a:cs typeface="+mn-cs"/>
              </a:rPr>
              <a:t>Dedicated TIS policy section at national office – </a:t>
            </a:r>
            <a:r>
              <a:rPr lang="en-US" sz="2000" b="1" dirty="0" smtClean="0">
                <a:solidFill>
                  <a:srgbClr val="008000"/>
                </a:solidFill>
                <a:ea typeface="+mn-ea"/>
                <a:cs typeface="+mn-cs"/>
              </a:rPr>
              <a:t>amalgamated in March 2017 – Preventive Health &amp; Renal Policy Section</a:t>
            </a:r>
          </a:p>
          <a:p>
            <a:pPr eaLnBrk="1" fontAlgn="auto" hangingPunct="1">
              <a:spcAft>
                <a:spcPts val="0"/>
              </a:spcAft>
              <a:buFont typeface="Arial"/>
              <a:buChar char="•"/>
              <a:defRPr/>
            </a:pPr>
            <a:r>
              <a:rPr lang="en-US" sz="2000" dirty="0" smtClean="0">
                <a:ea typeface="+mn-ea"/>
                <a:cs typeface="+mn-cs"/>
              </a:rPr>
              <a:t>Grants Services Division - </a:t>
            </a:r>
            <a:r>
              <a:rPr lang="en-AU" sz="2000" dirty="0"/>
              <a:t>Health State Network (HSN) </a:t>
            </a:r>
            <a:endParaRPr lang="en-US" sz="2000" dirty="0" smtClean="0">
              <a:ea typeface="+mn-ea"/>
              <a:cs typeface="+mn-cs"/>
            </a:endParaRPr>
          </a:p>
          <a:p>
            <a:pPr eaLnBrk="1" fontAlgn="auto" hangingPunct="1">
              <a:spcAft>
                <a:spcPts val="0"/>
              </a:spcAft>
              <a:buFont typeface="Arial"/>
              <a:buChar char="•"/>
              <a:defRPr/>
            </a:pPr>
            <a:r>
              <a:rPr lang="en-US" sz="2000" dirty="0" smtClean="0">
                <a:ea typeface="+mn-ea"/>
                <a:cs typeface="+mn-cs"/>
              </a:rPr>
              <a:t>NBPU</a:t>
            </a:r>
          </a:p>
          <a:p>
            <a:pPr eaLnBrk="1" fontAlgn="auto" hangingPunct="1">
              <a:spcAft>
                <a:spcPts val="0"/>
              </a:spcAft>
              <a:buFont typeface="Arial"/>
              <a:buChar char="•"/>
              <a:defRPr/>
            </a:pPr>
            <a:r>
              <a:rPr lang="en-US" sz="2000" dirty="0" smtClean="0">
                <a:ea typeface="+mn-ea"/>
                <a:cs typeface="+mn-cs"/>
              </a:rPr>
              <a:t>Evaluation Framework</a:t>
            </a:r>
          </a:p>
        </p:txBody>
      </p:sp>
    </p:spTree>
    <p:extLst>
      <p:ext uri="{BB962C8B-B14F-4D97-AF65-F5344CB8AC3E}">
        <p14:creationId xmlns:p14="http://schemas.microsoft.com/office/powerpoint/2010/main" val="2473376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81000" y="57150"/>
            <a:ext cx="8458200" cy="591741"/>
          </a:xfrm>
          <a:solidFill>
            <a:srgbClr val="FFFFFF"/>
          </a:solidFill>
          <a:ln>
            <a:solidFill>
              <a:srgbClr val="000000"/>
            </a:solidFill>
            <a:miter lim="800000"/>
            <a:headEnd/>
            <a:tailEnd/>
          </a:ln>
        </p:spPr>
        <p:txBody>
          <a:bodyPr/>
          <a:lstStyle/>
          <a:p>
            <a:pPr eaLnBrk="1" hangingPunct="1"/>
            <a:r>
              <a:rPr lang="en-US" sz="3200" dirty="0">
                <a:solidFill>
                  <a:srgbClr val="660066"/>
                </a:solidFill>
                <a:latin typeface="Calibri" charset="0"/>
              </a:rPr>
              <a:t>What is </a:t>
            </a:r>
            <a:r>
              <a:rPr lang="en-US" sz="3200" dirty="0" smtClean="0">
                <a:solidFill>
                  <a:srgbClr val="660066"/>
                </a:solidFill>
                <a:latin typeface="Calibri" charset="0"/>
              </a:rPr>
              <a:t>Tackling Indigenous Smoking initiative?</a:t>
            </a:r>
            <a:endParaRPr lang="en-US" sz="3200" dirty="0">
              <a:solidFill>
                <a:srgbClr val="660066"/>
              </a:solidFill>
              <a:latin typeface="Calibri" charset="0"/>
            </a:endParaRPr>
          </a:p>
        </p:txBody>
      </p:sp>
      <p:sp>
        <p:nvSpPr>
          <p:cNvPr id="14338" name="Content Placeholder 2"/>
          <p:cNvSpPr>
            <a:spLocks noGrp="1"/>
          </p:cNvSpPr>
          <p:nvPr>
            <p:ph idx="1"/>
          </p:nvPr>
        </p:nvSpPr>
        <p:spPr>
          <a:xfrm>
            <a:off x="228600" y="742950"/>
            <a:ext cx="8610600" cy="4400550"/>
          </a:xfrm>
          <a:solidFill>
            <a:srgbClr val="FFFFFF"/>
          </a:solidFill>
          <a:ln>
            <a:solidFill>
              <a:srgbClr val="000000"/>
            </a:solidFill>
            <a:miter lim="800000"/>
            <a:headEnd/>
            <a:tailEnd/>
          </a:ln>
        </p:spPr>
        <p:txBody>
          <a:bodyPr/>
          <a:lstStyle/>
          <a:p>
            <a:pPr eaLnBrk="1" hangingPunct="1"/>
            <a:r>
              <a:rPr lang="en-US" sz="2600" dirty="0" smtClean="0"/>
              <a:t>National Coordinator Tackling Indigenous Smoking</a:t>
            </a:r>
            <a:endParaRPr lang="en-US" sz="2600" dirty="0"/>
          </a:p>
          <a:p>
            <a:pPr eaLnBrk="1" hangingPunct="1"/>
            <a:r>
              <a:rPr lang="en-US" sz="2600" dirty="0" smtClean="0"/>
              <a:t>National Best Practice Unit </a:t>
            </a:r>
            <a:endParaRPr lang="en-US" sz="2600" dirty="0"/>
          </a:p>
          <a:p>
            <a:pPr eaLnBrk="1" hangingPunct="1"/>
            <a:r>
              <a:rPr lang="en-US" sz="2600" dirty="0"/>
              <a:t>Grants </a:t>
            </a:r>
            <a:r>
              <a:rPr lang="en-US" sz="2600" dirty="0" smtClean="0"/>
              <a:t>– 37 orgs funded (GRs) – </a:t>
            </a:r>
            <a:r>
              <a:rPr lang="en-US" sz="2600" i="1" dirty="0" smtClean="0"/>
              <a:t>national coverage</a:t>
            </a:r>
            <a:endParaRPr lang="en-US" sz="2600" i="1" dirty="0"/>
          </a:p>
          <a:p>
            <a:pPr eaLnBrk="1" hangingPunct="1"/>
            <a:r>
              <a:rPr lang="en-US" sz="2600" dirty="0" smtClean="0"/>
              <a:t>Evaluation Framework</a:t>
            </a:r>
          </a:p>
          <a:p>
            <a:pPr marL="0" indent="0" eaLnBrk="1" hangingPunct="1">
              <a:buNone/>
            </a:pPr>
            <a:r>
              <a:rPr lang="en-US" sz="1400" dirty="0" smtClean="0">
                <a:latin typeface="Calibri" charset="0"/>
              </a:rPr>
              <a:t>……………………………………………………………………………………………………………………………………………………………………………….</a:t>
            </a:r>
          </a:p>
          <a:p>
            <a:pPr eaLnBrk="1" hangingPunct="1"/>
            <a:r>
              <a:rPr lang="en-US" sz="2600" dirty="0" smtClean="0"/>
              <a:t>Quit </a:t>
            </a:r>
            <a:r>
              <a:rPr lang="en-US" sz="2600" dirty="0"/>
              <a:t>skills training</a:t>
            </a:r>
          </a:p>
          <a:p>
            <a:pPr eaLnBrk="1" hangingPunct="1"/>
            <a:r>
              <a:rPr lang="en-US" sz="2600" dirty="0" err="1"/>
              <a:t>Quitline</a:t>
            </a:r>
            <a:r>
              <a:rPr lang="en-US" sz="2600" dirty="0"/>
              <a:t> enhancement</a:t>
            </a:r>
          </a:p>
          <a:p>
            <a:pPr eaLnBrk="1" hangingPunct="1"/>
            <a:r>
              <a:rPr lang="en-US" sz="2600" dirty="0" smtClean="0"/>
              <a:t>Targeted / Innovation </a:t>
            </a:r>
            <a:r>
              <a:rPr lang="en-US" sz="2600" dirty="0"/>
              <a:t>projects – pregnant mothers, youth and </a:t>
            </a:r>
            <a:r>
              <a:rPr lang="en-US" sz="2600" dirty="0" smtClean="0"/>
              <a:t>remote</a:t>
            </a:r>
          </a:p>
          <a:p>
            <a:pPr eaLnBrk="1" hangingPunct="1"/>
            <a:r>
              <a:rPr lang="en-US" sz="2000" dirty="0" smtClean="0">
                <a:solidFill>
                  <a:srgbClr val="0000FF"/>
                </a:solidFill>
              </a:rPr>
              <a:t>New NBPU initiatives </a:t>
            </a:r>
            <a:r>
              <a:rPr lang="mr-IN" sz="2000" dirty="0" smtClean="0">
                <a:solidFill>
                  <a:srgbClr val="0000FF"/>
                </a:solidFill>
              </a:rPr>
              <a:t>–</a:t>
            </a:r>
            <a:r>
              <a:rPr lang="en-US" sz="2000" dirty="0" smtClean="0">
                <a:solidFill>
                  <a:srgbClr val="0000FF"/>
                </a:solidFill>
              </a:rPr>
              <a:t> videos &amp; leaders workshops</a:t>
            </a:r>
            <a:endParaRPr lang="en-US" sz="2000" dirty="0">
              <a:solidFill>
                <a:srgbClr val="0000FF"/>
              </a:solidFill>
            </a:endParaRPr>
          </a:p>
        </p:txBody>
      </p:sp>
    </p:spTree>
    <p:extLst>
      <p:ext uri="{BB962C8B-B14F-4D97-AF65-F5344CB8AC3E}">
        <p14:creationId xmlns:p14="http://schemas.microsoft.com/office/powerpoint/2010/main" val="1811574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3350"/>
            <a:ext cx="5029200" cy="457200"/>
          </a:xfrm>
          <a:solidFill>
            <a:srgbClr val="FFFFFF"/>
          </a:solidFill>
          <a:ln>
            <a:solidFill>
              <a:srgbClr val="000000"/>
            </a:solidFill>
          </a:ln>
        </p:spPr>
        <p:txBody>
          <a:bodyPr/>
          <a:lstStyle/>
          <a:p>
            <a:r>
              <a:rPr lang="en-US" sz="3200" dirty="0" smtClean="0">
                <a:solidFill>
                  <a:srgbClr val="660066"/>
                </a:solidFill>
              </a:rPr>
              <a:t>Innovation Grants 2016/17</a:t>
            </a:r>
            <a:endParaRPr lang="en-US" sz="3200" dirty="0">
              <a:solidFill>
                <a:srgbClr val="660066"/>
              </a:solidFill>
            </a:endParaRPr>
          </a:p>
        </p:txBody>
      </p:sp>
      <p:sp>
        <p:nvSpPr>
          <p:cNvPr id="3" name="Content Placeholder 2"/>
          <p:cNvSpPr>
            <a:spLocks noGrp="1"/>
          </p:cNvSpPr>
          <p:nvPr>
            <p:ph idx="1"/>
          </p:nvPr>
        </p:nvSpPr>
        <p:spPr>
          <a:xfrm>
            <a:off x="152400" y="666750"/>
            <a:ext cx="8839200" cy="4419600"/>
          </a:xfrm>
          <a:solidFill>
            <a:schemeClr val="accent1"/>
          </a:solidFill>
          <a:ln>
            <a:solidFill>
              <a:srgbClr val="000000"/>
            </a:solidFill>
          </a:ln>
        </p:spPr>
        <p:txBody>
          <a:bodyPr/>
          <a:lstStyle/>
          <a:p>
            <a:pPr marL="0" indent="0">
              <a:buNone/>
            </a:pPr>
            <a:r>
              <a:rPr lang="en-US" sz="1600" dirty="0"/>
              <a:t>The innovation projects </a:t>
            </a:r>
            <a:r>
              <a:rPr lang="en-US" sz="1600" dirty="0" smtClean="0"/>
              <a:t>have </a:t>
            </a:r>
            <a:r>
              <a:rPr lang="en-US" sz="1600" dirty="0"/>
              <a:t>now commenced. The projects are as follows:</a:t>
            </a:r>
          </a:p>
          <a:p>
            <a:pPr>
              <a:lnSpc>
                <a:spcPct val="120000"/>
              </a:lnSpc>
            </a:pPr>
            <a:r>
              <a:rPr lang="en-US" sz="1600" u="sng" dirty="0">
                <a:solidFill>
                  <a:schemeClr val="accent6">
                    <a:lumMod val="75000"/>
                  </a:schemeClr>
                </a:solidFill>
                <a:hlinkClick r:id="rId3"/>
              </a:rPr>
              <a:t>Aboriginal Males Shedding the Smokes - Aboriginal Health Council of South Australia Inc.</a:t>
            </a:r>
          </a:p>
          <a:p>
            <a:pPr>
              <a:lnSpc>
                <a:spcPct val="120000"/>
              </a:lnSpc>
            </a:pPr>
            <a:r>
              <a:rPr lang="en-US" sz="1600" u="sng" dirty="0">
                <a:solidFill>
                  <a:schemeClr val="accent6">
                    <a:lumMod val="75000"/>
                  </a:schemeClr>
                </a:solidFill>
                <a:hlinkClick r:id="rId4"/>
              </a:rPr>
              <a:t>Growing a smoke-free story - Metro South Hospital and Health Service, Queensland Health</a:t>
            </a:r>
          </a:p>
          <a:p>
            <a:pPr>
              <a:lnSpc>
                <a:spcPct val="120000"/>
              </a:lnSpc>
            </a:pPr>
            <a:r>
              <a:rPr lang="en-US" sz="1600" u="sng" dirty="0">
                <a:solidFill>
                  <a:schemeClr val="accent6">
                    <a:lumMod val="75000"/>
                  </a:schemeClr>
                </a:solidFill>
                <a:hlinkClick r:id="rId5"/>
              </a:rPr>
              <a:t>The Top End Smoke-Free Spaces Project - Aboriginal Resource and Development Services Aboriginal Corporation (ARDS)</a:t>
            </a:r>
          </a:p>
          <a:p>
            <a:pPr>
              <a:lnSpc>
                <a:spcPct val="120000"/>
              </a:lnSpc>
            </a:pPr>
            <a:r>
              <a:rPr lang="en-US" sz="1600" u="sng" dirty="0" smtClean="0">
                <a:solidFill>
                  <a:schemeClr val="accent6">
                    <a:lumMod val="75000"/>
                  </a:schemeClr>
                </a:solidFill>
                <a:hlinkClick r:id="rId6"/>
              </a:rPr>
              <a:t>Smoking, </a:t>
            </a:r>
            <a:r>
              <a:rPr lang="en-US" sz="1600" u="sng" dirty="0">
                <a:solidFill>
                  <a:schemeClr val="accent6">
                    <a:lumMod val="75000"/>
                  </a:schemeClr>
                </a:solidFill>
                <a:hlinkClick r:id="rId6"/>
              </a:rPr>
              <a:t>Nutrition, Alcohol and Physical Activity ‘SNAP’ - National Drugs and Alcohol Research Centre, University of New South Wales</a:t>
            </a:r>
          </a:p>
          <a:p>
            <a:pPr>
              <a:lnSpc>
                <a:spcPct val="120000"/>
              </a:lnSpc>
            </a:pPr>
            <a:r>
              <a:rPr lang="en-US" sz="1600" u="sng" dirty="0">
                <a:solidFill>
                  <a:schemeClr val="accent6">
                    <a:lumMod val="75000"/>
                  </a:schemeClr>
                </a:solidFill>
                <a:hlinkClick r:id="rId7"/>
              </a:rPr>
              <a:t>The Balaang and Binjilaang Aboriginal Women Tobacco Intervention Project - South Coast Women’s Health &amp; Welfare </a:t>
            </a:r>
            <a:r>
              <a:rPr lang="en-US" sz="1600" u="sng" dirty="0" smtClean="0">
                <a:solidFill>
                  <a:schemeClr val="accent6">
                    <a:lumMod val="75000"/>
                  </a:schemeClr>
                </a:solidFill>
                <a:hlinkClick r:id="rId7"/>
              </a:rPr>
              <a:t>Aboriginal </a:t>
            </a:r>
            <a:r>
              <a:rPr lang="en-US" sz="1600" u="sng" dirty="0">
                <a:solidFill>
                  <a:schemeClr val="accent6">
                    <a:lumMod val="75000"/>
                  </a:schemeClr>
                </a:solidFill>
                <a:hlinkClick r:id="rId7"/>
              </a:rPr>
              <a:t>Corporation</a:t>
            </a:r>
          </a:p>
          <a:p>
            <a:pPr>
              <a:lnSpc>
                <a:spcPct val="120000"/>
              </a:lnSpc>
            </a:pPr>
            <a:r>
              <a:rPr lang="en-US" sz="1600" u="sng" dirty="0">
                <a:solidFill>
                  <a:schemeClr val="accent6">
                    <a:lumMod val="75000"/>
                  </a:schemeClr>
                </a:solidFill>
                <a:hlinkClick r:id="rId8"/>
              </a:rPr>
              <a:t>Growing the Smoke Free Generation - Northern Territory Department of Health</a:t>
            </a:r>
          </a:p>
          <a:p>
            <a:pPr>
              <a:lnSpc>
                <a:spcPct val="120000"/>
              </a:lnSpc>
            </a:pPr>
            <a:r>
              <a:rPr lang="en-US" sz="1600" u="sng" dirty="0">
                <a:solidFill>
                  <a:schemeClr val="accent2">
                    <a:lumMod val="75000"/>
                  </a:schemeClr>
                </a:solidFill>
              </a:rPr>
              <a:t>Tackling Indigenous Smoking Innovation Grant Project - Western Australian Centre for Remote and Rural Medicine </a:t>
            </a:r>
            <a:r>
              <a:rPr lang="en-US" sz="1600" u="sng" dirty="0" smtClean="0">
                <a:solidFill>
                  <a:schemeClr val="accent2">
                    <a:lumMod val="75000"/>
                  </a:schemeClr>
                </a:solidFill>
              </a:rPr>
              <a:t>Ltd  </a:t>
            </a:r>
            <a:r>
              <a:rPr lang="en-US" sz="1200" u="sng" dirty="0" smtClean="0">
                <a:solidFill>
                  <a:schemeClr val="accent2">
                    <a:lumMod val="75000"/>
                  </a:schemeClr>
                </a:solidFill>
              </a:rPr>
              <a:t>(</a:t>
            </a:r>
            <a:r>
              <a:rPr lang="en-AU" sz="1200" dirty="0"/>
              <a:t>The project will use a women-centred approach to achieve a better understanding of Aboriginal women’s barriers to smoking </a:t>
            </a:r>
            <a:r>
              <a:rPr lang="en-AU" sz="1200" dirty="0" smtClean="0"/>
              <a:t>cessation)</a:t>
            </a:r>
            <a:endParaRPr lang="en-US" sz="1000" dirty="0" smtClean="0"/>
          </a:p>
          <a:p>
            <a:pPr marL="0" indent="0" algn="ctr">
              <a:buNone/>
            </a:pPr>
            <a:r>
              <a:rPr lang="en-US" sz="1600" dirty="0" smtClean="0">
                <a:solidFill>
                  <a:srgbClr val="0000FF"/>
                </a:solidFill>
              </a:rPr>
              <a:t>http</a:t>
            </a:r>
            <a:r>
              <a:rPr lang="en-US" sz="1600" dirty="0">
                <a:solidFill>
                  <a:srgbClr val="0000FF"/>
                </a:solidFill>
              </a:rPr>
              <a:t>://</a:t>
            </a:r>
            <a:r>
              <a:rPr lang="en-US" sz="1600" dirty="0" err="1">
                <a:solidFill>
                  <a:srgbClr val="0000FF"/>
                </a:solidFill>
              </a:rPr>
              <a:t>www.health.gov.au</a:t>
            </a:r>
            <a:r>
              <a:rPr lang="en-US" sz="1600" dirty="0">
                <a:solidFill>
                  <a:srgbClr val="0000FF"/>
                </a:solidFill>
              </a:rPr>
              <a:t>/internet/main/</a:t>
            </a:r>
            <a:r>
              <a:rPr lang="en-US" sz="1600" dirty="0" err="1">
                <a:solidFill>
                  <a:srgbClr val="0000FF"/>
                </a:solidFill>
              </a:rPr>
              <a:t>publishing.nsf</a:t>
            </a:r>
            <a:r>
              <a:rPr lang="en-US" sz="1600" dirty="0">
                <a:solidFill>
                  <a:srgbClr val="0000FF"/>
                </a:solidFill>
              </a:rPr>
              <a:t>/Content/indigenous-tis-innovation-</a:t>
            </a:r>
            <a:r>
              <a:rPr lang="en-US" sz="1600" dirty="0" smtClean="0">
                <a:solidFill>
                  <a:srgbClr val="0000FF"/>
                </a:solidFill>
              </a:rPr>
              <a:t>grants</a:t>
            </a:r>
          </a:p>
        </p:txBody>
      </p:sp>
    </p:spTree>
    <p:extLst>
      <p:ext uri="{BB962C8B-B14F-4D97-AF65-F5344CB8AC3E}">
        <p14:creationId xmlns:p14="http://schemas.microsoft.com/office/powerpoint/2010/main" val="960079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05980"/>
            <a:ext cx="8229600" cy="460771"/>
          </a:xfrm>
          <a:solidFill>
            <a:srgbClr val="FFFFFF"/>
          </a:solidFill>
          <a:ln>
            <a:solidFill>
              <a:srgbClr val="000000"/>
            </a:solidFill>
            <a:miter lim="800000"/>
            <a:headEnd/>
            <a:tailEnd/>
          </a:ln>
        </p:spPr>
        <p:txBody>
          <a:bodyPr/>
          <a:lstStyle/>
          <a:p>
            <a:pPr eaLnBrk="1" hangingPunct="1"/>
            <a:r>
              <a:rPr lang="en-US" sz="3200">
                <a:solidFill>
                  <a:srgbClr val="660066"/>
                </a:solidFill>
                <a:latin typeface="Calibri" charset="0"/>
              </a:rPr>
              <a:t>NBPU initiated and supported initiatives</a:t>
            </a:r>
          </a:p>
        </p:txBody>
      </p:sp>
      <p:sp>
        <p:nvSpPr>
          <p:cNvPr id="18434" name="Content Placeholder 2"/>
          <p:cNvSpPr>
            <a:spLocks noGrp="1"/>
          </p:cNvSpPr>
          <p:nvPr>
            <p:ph idx="1"/>
          </p:nvPr>
        </p:nvSpPr>
        <p:spPr>
          <a:xfrm>
            <a:off x="457200" y="895350"/>
            <a:ext cx="8229600" cy="4038600"/>
          </a:xfrm>
          <a:solidFill>
            <a:srgbClr val="FFFFFF"/>
          </a:solidFill>
          <a:ln>
            <a:solidFill>
              <a:srgbClr val="000000"/>
            </a:solidFill>
            <a:miter lim="800000"/>
            <a:headEnd/>
            <a:tailEnd/>
          </a:ln>
        </p:spPr>
        <p:txBody>
          <a:bodyPr/>
          <a:lstStyle/>
          <a:p>
            <a:pPr eaLnBrk="1" hangingPunct="1"/>
            <a:r>
              <a:rPr lang="en-US" sz="2800" dirty="0" err="1">
                <a:latin typeface="Calibri" charset="0"/>
              </a:rPr>
              <a:t>Health</a:t>
            </a:r>
            <a:r>
              <a:rPr lang="en-US" sz="2800" i="1" dirty="0" err="1">
                <a:latin typeface="Calibri" charset="0"/>
              </a:rPr>
              <a:t>InfoNet</a:t>
            </a:r>
            <a:r>
              <a:rPr lang="en-US" sz="2800" dirty="0">
                <a:latin typeface="Calibri" charset="0"/>
              </a:rPr>
              <a:t> </a:t>
            </a:r>
            <a:r>
              <a:rPr lang="en-US" sz="2800" b="1" dirty="0">
                <a:solidFill>
                  <a:srgbClr val="008000"/>
                </a:solidFill>
                <a:latin typeface="Calibri" charset="0"/>
              </a:rPr>
              <a:t>TIS </a:t>
            </a:r>
            <a:r>
              <a:rPr lang="en-US" sz="2800" b="1" dirty="0" smtClean="0">
                <a:solidFill>
                  <a:srgbClr val="008000"/>
                </a:solidFill>
                <a:latin typeface="Calibri" charset="0"/>
              </a:rPr>
              <a:t>Portal</a:t>
            </a:r>
            <a:endParaRPr lang="en-US" sz="2800" b="1" dirty="0">
              <a:solidFill>
                <a:srgbClr val="008000"/>
              </a:solidFill>
              <a:latin typeface="Calibri" charset="0"/>
            </a:endParaRPr>
          </a:p>
          <a:p>
            <a:pPr eaLnBrk="1" hangingPunct="1"/>
            <a:r>
              <a:rPr lang="en-US" sz="2800" dirty="0">
                <a:latin typeface="Calibri" charset="0"/>
              </a:rPr>
              <a:t>NBPU TIS website</a:t>
            </a:r>
            <a:endParaRPr lang="en-AU" sz="2800" dirty="0">
              <a:latin typeface="Calibri" charset="0"/>
            </a:endParaRPr>
          </a:p>
          <a:p>
            <a:pPr eaLnBrk="1" hangingPunct="1"/>
            <a:r>
              <a:rPr lang="en-US" sz="2800" dirty="0">
                <a:latin typeface="Calibri" charset="0"/>
              </a:rPr>
              <a:t>Social media accounts</a:t>
            </a:r>
            <a:endParaRPr lang="en-AU" sz="2800" dirty="0">
              <a:latin typeface="Calibri" charset="0"/>
            </a:endParaRPr>
          </a:p>
          <a:p>
            <a:pPr eaLnBrk="1" hangingPunct="1"/>
            <a:r>
              <a:rPr lang="en-US" sz="2800" dirty="0">
                <a:latin typeface="Calibri" charset="0"/>
              </a:rPr>
              <a:t>Mailing list/ register protocols</a:t>
            </a:r>
            <a:endParaRPr lang="en-AU" sz="2800" dirty="0">
              <a:latin typeface="Calibri" charset="0"/>
            </a:endParaRPr>
          </a:p>
          <a:p>
            <a:pPr eaLnBrk="1" hangingPunct="1"/>
            <a:r>
              <a:rPr lang="en-US" sz="2800" dirty="0" err="1">
                <a:latin typeface="Calibri" charset="0"/>
              </a:rPr>
              <a:t>eNews</a:t>
            </a:r>
            <a:endParaRPr lang="en-AU" sz="2800" dirty="0">
              <a:latin typeface="Calibri" charset="0"/>
            </a:endParaRPr>
          </a:p>
          <a:p>
            <a:pPr eaLnBrk="1" hangingPunct="1"/>
            <a:r>
              <a:rPr lang="en-US" sz="2800" dirty="0">
                <a:latin typeface="Calibri" charset="0"/>
              </a:rPr>
              <a:t>Promotion strategy </a:t>
            </a:r>
            <a:r>
              <a:rPr lang="en-US" sz="2800" b="1" dirty="0">
                <a:latin typeface="Calibri" charset="0"/>
              </a:rPr>
              <a:t> </a:t>
            </a:r>
            <a:endParaRPr lang="en-AU" sz="2800" dirty="0">
              <a:latin typeface="Calibri" charset="0"/>
            </a:endParaRPr>
          </a:p>
          <a:p>
            <a:pPr eaLnBrk="1" hangingPunct="1"/>
            <a:r>
              <a:rPr lang="en-US" sz="2800" dirty="0">
                <a:solidFill>
                  <a:srgbClr val="0000FF"/>
                </a:solidFill>
                <a:latin typeface="Calibri" charset="0"/>
              </a:rPr>
              <a:t>Performance monitoring, analysis and reporting systems in association with program evaluators</a:t>
            </a:r>
            <a:r>
              <a:rPr lang="en-AU" sz="2800" dirty="0">
                <a:solidFill>
                  <a:srgbClr val="0000FF"/>
                </a:solidFill>
                <a:latin typeface="Calibri" charset="0"/>
              </a:rPr>
              <a:t> </a:t>
            </a:r>
            <a:endParaRPr lang="en-US" sz="2800" dirty="0">
              <a:solidFill>
                <a:srgbClr val="0000FF"/>
              </a:solidFill>
              <a:latin typeface="Calibri" charset="0"/>
            </a:endParaRPr>
          </a:p>
        </p:txBody>
      </p:sp>
    </p:spTree>
    <p:extLst>
      <p:ext uri="{BB962C8B-B14F-4D97-AF65-F5344CB8AC3E}">
        <p14:creationId xmlns:p14="http://schemas.microsoft.com/office/powerpoint/2010/main" val="4093201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33351"/>
            <a:ext cx="8229600" cy="994172"/>
          </a:xfrm>
          <a:solidFill>
            <a:srgbClr val="FFFFFF"/>
          </a:solidFill>
          <a:ln>
            <a:solidFill>
              <a:srgbClr val="000000"/>
            </a:solidFill>
            <a:miter lim="800000"/>
            <a:headEnd/>
            <a:tailEnd/>
          </a:ln>
        </p:spPr>
        <p:txBody>
          <a:bodyPr/>
          <a:lstStyle/>
          <a:p>
            <a:pPr eaLnBrk="1" hangingPunct="1"/>
            <a:r>
              <a:rPr lang="en-US" sz="3200" dirty="0">
                <a:solidFill>
                  <a:srgbClr val="660066"/>
                </a:solidFill>
                <a:latin typeface="Calibri" charset="0"/>
              </a:rPr>
              <a:t>Impact assessment, performance indicators  and data collection and reporting on results</a:t>
            </a:r>
            <a:r>
              <a:rPr lang="en-AU" sz="3200" dirty="0">
                <a:solidFill>
                  <a:srgbClr val="660066"/>
                </a:solidFill>
                <a:latin typeface="Calibri" charset="0"/>
              </a:rPr>
              <a:t> </a:t>
            </a:r>
            <a:endParaRPr lang="en-US" sz="3200" dirty="0">
              <a:solidFill>
                <a:srgbClr val="660066"/>
              </a:solidFill>
              <a:latin typeface="Calibri" charset="0"/>
            </a:endParaRPr>
          </a:p>
        </p:txBody>
      </p:sp>
      <p:sp>
        <p:nvSpPr>
          <p:cNvPr id="20482" name="Content Placeholder 2"/>
          <p:cNvSpPr>
            <a:spLocks noGrp="1"/>
          </p:cNvSpPr>
          <p:nvPr>
            <p:ph idx="1"/>
          </p:nvPr>
        </p:nvSpPr>
        <p:spPr>
          <a:xfrm>
            <a:off x="457200" y="2590800"/>
            <a:ext cx="8229600" cy="971549"/>
          </a:xfrm>
          <a:solidFill>
            <a:srgbClr val="FFFFFF"/>
          </a:solidFill>
          <a:ln>
            <a:solidFill>
              <a:srgbClr val="000000"/>
            </a:solidFill>
            <a:miter lim="800000"/>
            <a:headEnd/>
            <a:tailEnd/>
          </a:ln>
        </p:spPr>
        <p:txBody>
          <a:bodyPr/>
          <a:lstStyle/>
          <a:p>
            <a:pPr eaLnBrk="1" hangingPunct="1"/>
            <a:r>
              <a:rPr lang="en-US" sz="2800" dirty="0">
                <a:latin typeface="Calibri" charset="0"/>
              </a:rPr>
              <a:t>Monitoring and Evaluation framework and program performance indicators</a:t>
            </a:r>
            <a:r>
              <a:rPr lang="en-AU" sz="2800" dirty="0">
                <a:latin typeface="Calibri" charset="0"/>
              </a:rPr>
              <a:t> </a:t>
            </a:r>
            <a:endParaRPr lang="en-US" sz="2800" dirty="0">
              <a:latin typeface="Calibri" charset="0"/>
            </a:endParaRPr>
          </a:p>
        </p:txBody>
      </p:sp>
      <p:sp>
        <p:nvSpPr>
          <p:cNvPr id="20483" name="Rectangle 1"/>
          <p:cNvSpPr>
            <a:spLocks noChangeArrowheads="1"/>
          </p:cNvSpPr>
          <p:nvPr/>
        </p:nvSpPr>
        <p:spPr bwMode="auto">
          <a:xfrm>
            <a:off x="457200" y="1253730"/>
            <a:ext cx="8229600" cy="1384995"/>
          </a:xfrm>
          <a:prstGeom prst="rect">
            <a:avLst/>
          </a:prstGeom>
          <a:solidFill>
            <a:srgbClr val="FFFFFF"/>
          </a:solidFill>
          <a:ln w="9525">
            <a:solidFill>
              <a:srgbClr val="000000"/>
            </a:solidFill>
            <a:miter lim="800000"/>
            <a:headEnd/>
            <a:tailEnd/>
          </a:ln>
        </p:spPr>
        <p:txBody>
          <a:bodyPr>
            <a:spAutoFit/>
          </a:bodyPr>
          <a:lstStyle/>
          <a:p>
            <a:pPr marL="361950" indent="-361950">
              <a:buFont typeface="Arial" charset="0"/>
              <a:buChar char="•"/>
            </a:pPr>
            <a:r>
              <a:rPr lang="en-US" sz="2800" dirty="0"/>
              <a:t>To enable GRs to adopt evidence-based and results-oriented approaches in order to reduce rates of smoking among Indigenous people</a:t>
            </a:r>
            <a:r>
              <a:rPr lang="en-AU" sz="2800" dirty="0"/>
              <a:t> </a:t>
            </a:r>
          </a:p>
        </p:txBody>
      </p:sp>
      <p:sp>
        <p:nvSpPr>
          <p:cNvPr id="20484" name="Content Placeholder 2"/>
          <p:cNvSpPr txBox="1">
            <a:spLocks/>
          </p:cNvSpPr>
          <p:nvPr/>
        </p:nvSpPr>
        <p:spPr bwMode="auto">
          <a:xfrm>
            <a:off x="457200" y="3714751"/>
            <a:ext cx="8229600" cy="1371599"/>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Char char="•"/>
            </a:pPr>
            <a:r>
              <a:rPr lang="en-US" sz="2800" dirty="0" smtClean="0"/>
              <a:t>Third year </a:t>
            </a:r>
            <a:r>
              <a:rPr lang="en-US" sz="2800" dirty="0"/>
              <a:t>of funding for grant recipients </a:t>
            </a:r>
            <a:r>
              <a:rPr lang="en-US" sz="2800" b="1" dirty="0">
                <a:solidFill>
                  <a:srgbClr val="0000FF"/>
                </a:solidFill>
              </a:rPr>
              <a:t>relies on evaluation results </a:t>
            </a:r>
            <a:r>
              <a:rPr lang="en-US" sz="2800" b="1" dirty="0" smtClean="0">
                <a:solidFill>
                  <a:srgbClr val="0000FF"/>
                </a:solidFill>
              </a:rPr>
              <a:t>for first 2 years.  Reported in March </a:t>
            </a:r>
            <a:r>
              <a:rPr lang="en-US" sz="2800" b="1" dirty="0">
                <a:solidFill>
                  <a:srgbClr val="0000FF"/>
                </a:solidFill>
              </a:rPr>
              <a:t>2017</a:t>
            </a:r>
            <a:r>
              <a:rPr lang="en-AU" sz="2800" b="1" dirty="0">
                <a:solidFill>
                  <a:srgbClr val="0000FF"/>
                </a:solidFill>
              </a:rPr>
              <a:t> </a:t>
            </a:r>
            <a:r>
              <a:rPr lang="en-AU" sz="2800" b="1" dirty="0" smtClean="0">
                <a:solidFill>
                  <a:srgbClr val="0000FF"/>
                </a:solidFill>
              </a:rPr>
              <a:t>– </a:t>
            </a:r>
            <a:r>
              <a:rPr lang="en-AU" sz="2800" b="1" dirty="0" smtClean="0">
                <a:solidFill>
                  <a:srgbClr val="008000"/>
                </a:solidFill>
              </a:rPr>
              <a:t>got it –</a:t>
            </a:r>
            <a:r>
              <a:rPr lang="en-AU" sz="2800" b="1" dirty="0" smtClean="0">
                <a:solidFill>
                  <a:srgbClr val="FF0000"/>
                </a:solidFill>
              </a:rPr>
              <a:t> NOW FOR 2018 ++ FUNDING</a:t>
            </a:r>
            <a:endParaRPr lang="en-US" sz="2800" b="1" dirty="0">
              <a:solidFill>
                <a:srgbClr val="FF0000"/>
              </a:solidFill>
            </a:endParaRPr>
          </a:p>
        </p:txBody>
      </p:sp>
    </p:spTree>
    <p:extLst>
      <p:ext uri="{BB962C8B-B14F-4D97-AF65-F5344CB8AC3E}">
        <p14:creationId xmlns:p14="http://schemas.microsoft.com/office/powerpoint/2010/main" val="312760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nvGraphicFramePr>
        <p:xfrm>
          <a:off x="3022600" y="3971925"/>
          <a:ext cx="2514600" cy="704850"/>
        </p:xfrm>
        <a:graphic>
          <a:graphicData uri="http://schemas.openxmlformats.org/drawingml/2006/table">
            <a:tbl>
              <a:tblPr/>
              <a:tblGrid>
                <a:gridCol w="2514600"/>
              </a:tblGrid>
              <a:tr h="704850">
                <a:tc>
                  <a:txBody>
                    <a:bodyPr/>
                    <a:lstStyle/>
                    <a:p>
                      <a:endParaRPr lang="en-US" sz="1400" dirty="0"/>
                    </a:p>
                  </a:txBody>
                  <a:tcPr marT="34290" marB="34290">
                    <a:lnL w="57150" cmpd="sng">
                      <a:solidFill>
                        <a:srgbClr val="FF0000"/>
                      </a:solidFill>
                      <a:prstDash val="solid"/>
                    </a:lnL>
                    <a:lnR w="57150" cmpd="sng">
                      <a:solidFill>
                        <a:srgbClr val="FF0000"/>
                      </a:solidFill>
                      <a:prstDash val="solid"/>
                    </a:lnR>
                    <a:lnT w="57150" cmpd="sng">
                      <a:solidFill>
                        <a:srgbClr val="FF0000"/>
                      </a:solidFill>
                      <a:prstDash val="solid"/>
                    </a:lnT>
                    <a:lnB w="57150" cmpd="sng">
                      <a:solidFill>
                        <a:srgbClr val="FF0000"/>
                      </a:solidFill>
                      <a:prstDash val="solid"/>
                    </a:lnB>
                  </a:tcPr>
                </a:tc>
              </a:tr>
            </a:tbl>
          </a:graphicData>
        </a:graphic>
      </p:graphicFrame>
      <p:graphicFrame>
        <p:nvGraphicFramePr>
          <p:cNvPr id="6" name="Table 5"/>
          <p:cNvGraphicFramePr>
            <a:graphicFrameLocks noGrp="1"/>
          </p:cNvGraphicFramePr>
          <p:nvPr/>
        </p:nvGraphicFramePr>
        <p:xfrm>
          <a:off x="7620000" y="1352550"/>
          <a:ext cx="1536700" cy="381000"/>
        </p:xfrm>
        <a:graphic>
          <a:graphicData uri="http://schemas.openxmlformats.org/drawingml/2006/table">
            <a:tbl>
              <a:tblPr/>
              <a:tblGrid>
                <a:gridCol w="1536700"/>
              </a:tblGrid>
              <a:tr h="381000">
                <a:tc>
                  <a:txBody>
                    <a:bodyPr/>
                    <a:lstStyle/>
                    <a:p>
                      <a:endParaRPr lang="en-US" sz="1400" dirty="0"/>
                    </a:p>
                  </a:txBody>
                  <a:tcPr marT="34290" marB="34290">
                    <a:lnL w="57150" cmpd="sng">
                      <a:solidFill>
                        <a:srgbClr val="FF0000"/>
                      </a:solidFill>
                      <a:prstDash val="solid"/>
                    </a:lnL>
                    <a:lnR w="57150" cmpd="sng">
                      <a:solidFill>
                        <a:srgbClr val="FF0000"/>
                      </a:solidFill>
                      <a:prstDash val="solid"/>
                    </a:lnR>
                    <a:lnT w="57150" cmpd="sng">
                      <a:solidFill>
                        <a:srgbClr val="FF0000"/>
                      </a:solidFill>
                      <a:prstDash val="solid"/>
                    </a:lnT>
                    <a:lnB w="57150" cmpd="sng">
                      <a:solidFill>
                        <a:srgbClr val="FF0000"/>
                      </a:solidFill>
                      <a:prstDash val="solid"/>
                    </a:lnB>
                  </a:tcPr>
                </a:tc>
              </a:tr>
            </a:tbl>
          </a:graphicData>
        </a:graphic>
      </p:graphicFrame>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
            <a:ext cx="7848600" cy="481938"/>
          </a:xfrm>
          <a:solidFill>
            <a:srgbClr val="FFFFFF"/>
          </a:solidFill>
          <a:ln>
            <a:solidFill>
              <a:srgbClr val="000000"/>
            </a:solidFill>
          </a:ln>
        </p:spPr>
        <p:txBody>
          <a:bodyPr>
            <a:noAutofit/>
          </a:bodyPr>
          <a:lstStyle/>
          <a:p>
            <a:r>
              <a:rPr lang="en-US" sz="3200" dirty="0" smtClean="0">
                <a:solidFill>
                  <a:srgbClr val="660066"/>
                </a:solidFill>
              </a:rPr>
              <a:t>National Indicators</a:t>
            </a:r>
            <a:endParaRPr lang="en-US" sz="3200" dirty="0">
              <a:solidFill>
                <a:srgbClr val="660066"/>
              </a:solidFill>
            </a:endParaRPr>
          </a:p>
        </p:txBody>
      </p:sp>
      <p:sp>
        <p:nvSpPr>
          <p:cNvPr id="3" name="Text Placeholder 2"/>
          <p:cNvSpPr>
            <a:spLocks noGrp="1"/>
          </p:cNvSpPr>
          <p:nvPr>
            <p:ph type="body" idx="1"/>
          </p:nvPr>
        </p:nvSpPr>
        <p:spPr>
          <a:xfrm>
            <a:off x="609600" y="1123951"/>
            <a:ext cx="7848600" cy="3623733"/>
          </a:xfrm>
          <a:solidFill>
            <a:srgbClr val="FFFFFF"/>
          </a:solidFill>
          <a:ln>
            <a:solidFill>
              <a:schemeClr val="tx1"/>
            </a:solidFill>
          </a:ln>
        </p:spPr>
        <p:txBody>
          <a:bodyPr/>
          <a:lstStyle/>
          <a:p>
            <a:pPr marL="514350" indent="-514350">
              <a:lnSpc>
                <a:spcPct val="120000"/>
              </a:lnSpc>
              <a:buFont typeface="+mj-lt"/>
              <a:buAutoNum type="arabicPeriod"/>
            </a:pPr>
            <a:r>
              <a:rPr lang="en-AU" sz="2800" dirty="0">
                <a:solidFill>
                  <a:srgbClr val="000000"/>
                </a:solidFill>
              </a:rPr>
              <a:t>Quality and reach of community engagement</a:t>
            </a:r>
          </a:p>
          <a:p>
            <a:pPr marL="514350" indent="-514350">
              <a:lnSpc>
                <a:spcPct val="120000"/>
              </a:lnSpc>
              <a:buFont typeface="+mj-lt"/>
              <a:buAutoNum type="arabicPeriod"/>
            </a:pPr>
            <a:r>
              <a:rPr lang="en-AU" sz="2800" dirty="0">
                <a:solidFill>
                  <a:srgbClr val="000000"/>
                </a:solidFill>
              </a:rPr>
              <a:t>Organisations involved in tobacco </a:t>
            </a:r>
            <a:br>
              <a:rPr lang="en-AU" sz="2800" dirty="0">
                <a:solidFill>
                  <a:srgbClr val="000000"/>
                </a:solidFill>
              </a:rPr>
            </a:br>
            <a:r>
              <a:rPr lang="en-AU" sz="2800" dirty="0">
                <a:solidFill>
                  <a:srgbClr val="000000"/>
                </a:solidFill>
              </a:rPr>
              <a:t>reduction in the region </a:t>
            </a:r>
          </a:p>
          <a:p>
            <a:pPr marL="514350" indent="-514350">
              <a:lnSpc>
                <a:spcPct val="120000"/>
              </a:lnSpc>
              <a:buFont typeface="+mj-lt"/>
              <a:buAutoNum type="arabicPeriod"/>
            </a:pPr>
            <a:r>
              <a:rPr lang="en-AU" sz="2800" dirty="0">
                <a:solidFill>
                  <a:srgbClr val="000000"/>
                </a:solidFill>
              </a:rPr>
              <a:t>Building capacity to support quitting</a:t>
            </a:r>
          </a:p>
          <a:p>
            <a:pPr marL="514350" indent="-514350">
              <a:lnSpc>
                <a:spcPct val="120000"/>
              </a:lnSpc>
              <a:buFont typeface="+mj-lt"/>
              <a:buAutoNum type="arabicPeriod"/>
            </a:pPr>
            <a:r>
              <a:rPr lang="en-AU" sz="2800" dirty="0">
                <a:solidFill>
                  <a:srgbClr val="000000"/>
                </a:solidFill>
              </a:rPr>
              <a:t>Referrals to appropriate quitting support</a:t>
            </a:r>
          </a:p>
          <a:p>
            <a:pPr marL="514350" indent="-514350">
              <a:lnSpc>
                <a:spcPct val="120000"/>
              </a:lnSpc>
              <a:buFont typeface="+mj-lt"/>
              <a:buAutoNum type="arabicPeriod"/>
            </a:pPr>
            <a:r>
              <a:rPr lang="en-AU" sz="2800" dirty="0">
                <a:solidFill>
                  <a:srgbClr val="000000"/>
                </a:solidFill>
              </a:rPr>
              <a:t>Supporting smoke-free </a:t>
            </a:r>
            <a:r>
              <a:rPr lang="en-AU" sz="2800" dirty="0" smtClean="0">
                <a:solidFill>
                  <a:srgbClr val="000000"/>
                </a:solidFill>
              </a:rPr>
              <a:t>environments </a:t>
            </a:r>
            <a:endParaRPr lang="en-US" sz="2800" dirty="0" smtClean="0">
              <a:solidFill>
                <a:srgbClr val="000000"/>
              </a:solidFill>
            </a:endParaRPr>
          </a:p>
          <a:p>
            <a:endParaRPr lang="en-US" sz="2800" dirty="0" smtClean="0">
              <a:solidFill>
                <a:srgbClr val="000000"/>
              </a:solidFill>
            </a:endParaRPr>
          </a:p>
          <a:p>
            <a:endParaRPr lang="en-US" sz="2800" dirty="0">
              <a:solidFill>
                <a:srgbClr val="000000"/>
              </a:solidFill>
            </a:endParaRPr>
          </a:p>
          <a:p>
            <a:endParaRPr lang="en-US" sz="2800" dirty="0" smtClean="0">
              <a:solidFill>
                <a:srgbClr val="000000"/>
              </a:solidFill>
            </a:endParaRPr>
          </a:p>
          <a:p>
            <a:endParaRPr lang="en-US" sz="2800" dirty="0">
              <a:solidFill>
                <a:srgbClr val="000000"/>
              </a:solidFill>
            </a:endParaRPr>
          </a:p>
          <a:p>
            <a:endParaRPr lang="en-US" sz="2800" dirty="0">
              <a:solidFill>
                <a:srgbClr val="000000"/>
              </a:solidFill>
            </a:endParaRPr>
          </a:p>
        </p:txBody>
      </p:sp>
    </p:spTree>
    <p:extLst>
      <p:ext uri="{BB962C8B-B14F-4D97-AF65-F5344CB8AC3E}">
        <p14:creationId xmlns:p14="http://schemas.microsoft.com/office/powerpoint/2010/main" val="2160703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69" y="0"/>
            <a:ext cx="7467600" cy="5143500"/>
          </a:xfrm>
          <a:prstGeom prst="rect">
            <a:avLst/>
          </a:prstGeom>
          <a:ln>
            <a:solidFill>
              <a:srgbClr val="000000"/>
            </a:solidFill>
          </a:ln>
        </p:spPr>
      </p:pic>
      <p:sp>
        <p:nvSpPr>
          <p:cNvPr id="5" name="TextBox 4"/>
          <p:cNvSpPr txBox="1"/>
          <p:nvPr/>
        </p:nvSpPr>
        <p:spPr>
          <a:xfrm>
            <a:off x="7620002" y="1962151"/>
            <a:ext cx="1151615" cy="1354217"/>
          </a:xfrm>
          <a:prstGeom prst="rect">
            <a:avLst/>
          </a:prstGeom>
          <a:solidFill>
            <a:srgbClr val="FFFFFF"/>
          </a:solidFill>
          <a:ln>
            <a:solidFill>
              <a:srgbClr val="000000"/>
            </a:solidFill>
          </a:ln>
        </p:spPr>
        <p:txBody>
          <a:bodyPr wrap="none" rtlCol="0">
            <a:spAutoFit/>
          </a:bodyPr>
          <a:lstStyle/>
          <a:p>
            <a:pPr algn="ctr"/>
            <a:r>
              <a:rPr lang="en-US" dirty="0" smtClean="0">
                <a:solidFill>
                  <a:srgbClr val="660066"/>
                </a:solidFill>
              </a:rPr>
              <a:t>ORIC </a:t>
            </a:r>
          </a:p>
          <a:p>
            <a:pPr algn="ctr"/>
            <a:r>
              <a:rPr lang="en-US" dirty="0" smtClean="0">
                <a:solidFill>
                  <a:srgbClr val="660066"/>
                </a:solidFill>
              </a:rPr>
              <a:t>Yearbook </a:t>
            </a:r>
          </a:p>
          <a:p>
            <a:pPr algn="ctr"/>
            <a:r>
              <a:rPr lang="en-US" dirty="0" smtClean="0">
                <a:solidFill>
                  <a:srgbClr val="660066"/>
                </a:solidFill>
              </a:rPr>
              <a:t>2015/16</a:t>
            </a:r>
          </a:p>
          <a:p>
            <a:pPr algn="ctr"/>
            <a:endParaRPr lang="en-US" sz="1400" dirty="0" smtClean="0">
              <a:solidFill>
                <a:srgbClr val="660066"/>
              </a:solidFill>
            </a:endParaRPr>
          </a:p>
          <a:p>
            <a:pPr algn="ctr"/>
            <a:r>
              <a:rPr lang="en-US" sz="1400" dirty="0" err="1" smtClean="0">
                <a:solidFill>
                  <a:srgbClr val="660066"/>
                </a:solidFill>
              </a:rPr>
              <a:t>Pg</a:t>
            </a:r>
            <a:r>
              <a:rPr lang="en-US" sz="1400" dirty="0" smtClean="0">
                <a:solidFill>
                  <a:srgbClr val="660066"/>
                </a:solidFill>
              </a:rPr>
              <a:t> 17</a:t>
            </a:r>
            <a:endParaRPr lang="en-US" sz="1400" dirty="0">
              <a:solidFill>
                <a:srgbClr val="660066"/>
              </a:solidFill>
            </a:endParaRPr>
          </a:p>
        </p:txBody>
      </p:sp>
    </p:spTree>
    <p:extLst>
      <p:ext uri="{BB962C8B-B14F-4D97-AF65-F5344CB8AC3E}">
        <p14:creationId xmlns:p14="http://schemas.microsoft.com/office/powerpoint/2010/main" val="2952755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2" y="0"/>
            <a:ext cx="5605645" cy="5143500"/>
          </a:xfrm>
          <a:prstGeom prst="rect">
            <a:avLst/>
          </a:prstGeom>
        </p:spPr>
      </p:pic>
      <p:sp>
        <p:nvSpPr>
          <p:cNvPr id="5" name="TextBox 4"/>
          <p:cNvSpPr txBox="1"/>
          <p:nvPr/>
        </p:nvSpPr>
        <p:spPr>
          <a:xfrm>
            <a:off x="6400800" y="4019551"/>
            <a:ext cx="2362200" cy="830997"/>
          </a:xfrm>
          <a:prstGeom prst="rect">
            <a:avLst/>
          </a:prstGeom>
          <a:solidFill>
            <a:srgbClr val="FFFFFF"/>
          </a:solidFill>
          <a:ln>
            <a:solidFill>
              <a:srgbClr val="000000"/>
            </a:solidFill>
          </a:ln>
        </p:spPr>
        <p:txBody>
          <a:bodyPr wrap="square" rtlCol="0">
            <a:spAutoFit/>
          </a:bodyPr>
          <a:lstStyle/>
          <a:p>
            <a:r>
              <a:rPr lang="en-US" sz="1200" dirty="0">
                <a:solidFill>
                  <a:srgbClr val="0000FF"/>
                </a:solidFill>
              </a:rPr>
              <a:t>http://</a:t>
            </a:r>
            <a:r>
              <a:rPr lang="en-US" sz="1200" dirty="0" err="1">
                <a:solidFill>
                  <a:srgbClr val="0000FF"/>
                </a:solidFill>
              </a:rPr>
              <a:t>www.naccho.org.au</a:t>
            </a:r>
            <a:r>
              <a:rPr lang="en-US" sz="1200" dirty="0">
                <a:solidFill>
                  <a:srgbClr val="0000FF"/>
                </a:solidFill>
              </a:rPr>
              <a:t>/member-services/www-what-where-when-in-aboriginal-health/</a:t>
            </a:r>
          </a:p>
        </p:txBody>
      </p:sp>
      <p:sp>
        <p:nvSpPr>
          <p:cNvPr id="6" name="TextBox 5"/>
          <p:cNvSpPr txBox="1"/>
          <p:nvPr/>
        </p:nvSpPr>
        <p:spPr>
          <a:xfrm>
            <a:off x="6400800" y="590551"/>
            <a:ext cx="2438400" cy="2862323"/>
          </a:xfrm>
          <a:prstGeom prst="rect">
            <a:avLst/>
          </a:prstGeom>
          <a:solidFill>
            <a:srgbClr val="FFFFFF"/>
          </a:solidFill>
          <a:ln>
            <a:solidFill>
              <a:srgbClr val="000000"/>
            </a:solidFill>
          </a:ln>
        </p:spPr>
        <p:txBody>
          <a:bodyPr wrap="square" rtlCol="0">
            <a:spAutoFit/>
          </a:bodyPr>
          <a:lstStyle/>
          <a:p>
            <a:r>
              <a:rPr lang="en-US" b="1" dirty="0" smtClean="0">
                <a:solidFill>
                  <a:srgbClr val="660066"/>
                </a:solidFill>
              </a:rPr>
              <a:t>NACCHO</a:t>
            </a:r>
          </a:p>
          <a:p>
            <a:r>
              <a:rPr lang="en-US" dirty="0" smtClean="0"/>
              <a:t>140+ member orgs</a:t>
            </a:r>
          </a:p>
          <a:p>
            <a:endParaRPr lang="en-US" dirty="0"/>
          </a:p>
          <a:p>
            <a:r>
              <a:rPr lang="en-US" b="1" dirty="0" smtClean="0">
                <a:solidFill>
                  <a:srgbClr val="660066"/>
                </a:solidFill>
              </a:rPr>
              <a:t>TIS</a:t>
            </a:r>
          </a:p>
          <a:p>
            <a:r>
              <a:rPr lang="en-US" dirty="0" smtClean="0"/>
              <a:t>37 Grant Recipients</a:t>
            </a:r>
          </a:p>
          <a:p>
            <a:endParaRPr lang="en-US" dirty="0"/>
          </a:p>
          <a:p>
            <a:r>
              <a:rPr lang="en-US" b="1" dirty="0" smtClean="0">
                <a:solidFill>
                  <a:srgbClr val="660066"/>
                </a:solidFill>
              </a:rPr>
              <a:t>Other providers</a:t>
            </a:r>
          </a:p>
          <a:p>
            <a:r>
              <a:rPr lang="en-US" dirty="0" smtClean="0"/>
              <a:t>Clinical</a:t>
            </a:r>
          </a:p>
          <a:p>
            <a:r>
              <a:rPr lang="en-US" dirty="0" smtClean="0"/>
              <a:t>Pop Health teams</a:t>
            </a:r>
          </a:p>
          <a:p>
            <a:r>
              <a:rPr lang="en-US" dirty="0" smtClean="0"/>
              <a:t>NGOs</a:t>
            </a:r>
            <a:endParaRPr lang="en-US" dirty="0"/>
          </a:p>
        </p:txBody>
      </p:sp>
    </p:spTree>
    <p:extLst>
      <p:ext uri="{BB962C8B-B14F-4D97-AF65-F5344CB8AC3E}">
        <p14:creationId xmlns:p14="http://schemas.microsoft.com/office/powerpoint/2010/main" val="2928746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5400000">
            <a:off x="6205835" y="-553819"/>
            <a:ext cx="923330" cy="2819400"/>
          </a:xfrm>
          <a:prstGeom prst="rect">
            <a:avLst/>
          </a:prstGeom>
          <a:solidFill>
            <a:srgbClr val="FFFFFF"/>
          </a:solidFill>
          <a:ln>
            <a:solidFill>
              <a:srgbClr val="000000"/>
            </a:solidFill>
          </a:ln>
        </p:spPr>
        <p:txBody>
          <a:bodyPr vert="vert270" wrap="square" rtlCol="0" anchor="t" anchorCtr="1">
            <a:spAutoFit/>
          </a:bodyPr>
          <a:lstStyle/>
          <a:p>
            <a:pPr algn="ctr"/>
            <a:r>
              <a:rPr lang="en-US" sz="2400" dirty="0" smtClean="0">
                <a:solidFill>
                  <a:srgbClr val="660066"/>
                </a:solidFill>
              </a:rPr>
              <a:t>Do services cover the whole of WA?</a:t>
            </a:r>
            <a:endParaRPr lang="en-US" sz="2400" dirty="0">
              <a:solidFill>
                <a:srgbClr val="660066"/>
              </a:solidFill>
            </a:endParaRPr>
          </a:p>
        </p:txBody>
      </p:sp>
      <p:sp>
        <p:nvSpPr>
          <p:cNvPr id="3" name="TextBox 2"/>
          <p:cNvSpPr txBox="1"/>
          <p:nvPr/>
        </p:nvSpPr>
        <p:spPr>
          <a:xfrm>
            <a:off x="5029200" y="1809750"/>
            <a:ext cx="3186058" cy="1569660"/>
          </a:xfrm>
          <a:prstGeom prst="rect">
            <a:avLst/>
          </a:prstGeom>
          <a:solidFill>
            <a:schemeClr val="accent1"/>
          </a:solidFill>
          <a:ln>
            <a:solidFill>
              <a:schemeClr val="tx1"/>
            </a:solidFill>
          </a:ln>
        </p:spPr>
        <p:txBody>
          <a:bodyPr wrap="square" rtlCol="0">
            <a:spAutoFit/>
          </a:bodyPr>
          <a:lstStyle/>
          <a:p>
            <a:pPr algn="ctr"/>
            <a:r>
              <a:rPr lang="en-US" sz="2400" dirty="0" smtClean="0">
                <a:solidFill>
                  <a:srgbClr val="660066"/>
                </a:solidFill>
              </a:rPr>
              <a:t>Does your service  coverage  comply with your funding agreement?</a:t>
            </a:r>
            <a:endParaRPr lang="en-US" sz="2400" dirty="0">
              <a:solidFill>
                <a:srgbClr val="660066"/>
              </a:solidFill>
            </a:endParaRPr>
          </a:p>
        </p:txBody>
      </p:sp>
      <p:sp>
        <p:nvSpPr>
          <p:cNvPr id="6" name="TextBox 5"/>
          <p:cNvSpPr txBox="1"/>
          <p:nvPr/>
        </p:nvSpPr>
        <p:spPr>
          <a:xfrm>
            <a:off x="5029200" y="3638550"/>
            <a:ext cx="3200400" cy="1200328"/>
          </a:xfrm>
          <a:prstGeom prst="rect">
            <a:avLst/>
          </a:prstGeom>
          <a:solidFill>
            <a:schemeClr val="accent1"/>
          </a:solidFill>
          <a:ln>
            <a:solidFill>
              <a:schemeClr val="tx1"/>
            </a:solidFill>
          </a:ln>
        </p:spPr>
        <p:txBody>
          <a:bodyPr wrap="square" rtlCol="0">
            <a:spAutoFit/>
          </a:bodyPr>
          <a:lstStyle/>
          <a:p>
            <a:pPr algn="ctr"/>
            <a:r>
              <a:rPr lang="en-US" sz="2400" dirty="0" smtClean="0">
                <a:solidFill>
                  <a:srgbClr val="660066"/>
                </a:solidFill>
              </a:rPr>
              <a:t>Where are the gaps and how do we service the gaps?</a:t>
            </a:r>
            <a:endParaRPr lang="en-US" sz="2400" dirty="0">
              <a:solidFill>
                <a:srgbClr val="660066"/>
              </a:solidFill>
            </a:endParaRPr>
          </a:p>
        </p:txBody>
      </p:sp>
      <p:pic>
        <p:nvPicPr>
          <p:cNvPr id="9" name="Picture 8"/>
          <p:cNvPicPr>
            <a:picLocks noChangeAspect="1"/>
          </p:cNvPicPr>
          <p:nvPr/>
        </p:nvPicPr>
        <p:blipFill>
          <a:blip r:embed="rId3"/>
          <a:stretch>
            <a:fillRect/>
          </a:stretch>
        </p:blipFill>
        <p:spPr>
          <a:xfrm>
            <a:off x="6279" y="0"/>
            <a:ext cx="3738000" cy="5143500"/>
          </a:xfrm>
          <a:prstGeom prst="rect">
            <a:avLst/>
          </a:prstGeom>
        </p:spPr>
      </p:pic>
    </p:spTree>
    <p:extLst>
      <p:ext uri="{BB962C8B-B14F-4D97-AF65-F5344CB8AC3E}">
        <p14:creationId xmlns:p14="http://schemas.microsoft.com/office/powerpoint/2010/main" val="684921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4852988" cy="515461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Rectangle 1"/>
          <p:cNvSpPr/>
          <p:nvPr/>
        </p:nvSpPr>
        <p:spPr>
          <a:xfrm>
            <a:off x="1042988" y="1382714"/>
            <a:ext cx="2665412" cy="485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a:p>
        </p:txBody>
      </p:sp>
      <p:sp>
        <p:nvSpPr>
          <p:cNvPr id="5" name="Rectangle 4"/>
          <p:cNvSpPr/>
          <p:nvPr/>
        </p:nvSpPr>
        <p:spPr>
          <a:xfrm>
            <a:off x="971552" y="3489325"/>
            <a:ext cx="2087563" cy="433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a:p>
        </p:txBody>
      </p:sp>
      <p:pic>
        <p:nvPicPr>
          <p:cNvPr id="942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2552" y="1544639"/>
            <a:ext cx="5133975" cy="16208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4213" name="TextBox 2"/>
          <p:cNvSpPr txBox="1">
            <a:spLocks noChangeArrowheads="1"/>
          </p:cNvSpPr>
          <p:nvPr/>
        </p:nvSpPr>
        <p:spPr bwMode="auto">
          <a:xfrm>
            <a:off x="5562600" y="3562350"/>
            <a:ext cx="2895600" cy="1384995"/>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solidFill>
                  <a:srgbClr val="660066"/>
                </a:solidFill>
              </a:rPr>
              <a:t>Targeted sports social media campaigns</a:t>
            </a:r>
          </a:p>
        </p:txBody>
      </p:sp>
    </p:spTree>
    <p:extLst>
      <p:ext uri="{BB962C8B-B14F-4D97-AF65-F5344CB8AC3E}">
        <p14:creationId xmlns:p14="http://schemas.microsoft.com/office/powerpoint/2010/main" val="973488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9050"/>
            <a:ext cx="9144000" cy="5143500"/>
          </a:xfrm>
          <a:prstGeom prst="rect">
            <a:avLst/>
          </a:prstGeom>
        </p:spPr>
      </p:pic>
      <p:sp>
        <p:nvSpPr>
          <p:cNvPr id="2" name="TextBox 1"/>
          <p:cNvSpPr txBox="1"/>
          <p:nvPr/>
        </p:nvSpPr>
        <p:spPr>
          <a:xfrm>
            <a:off x="609600" y="4629150"/>
            <a:ext cx="2981818" cy="369332"/>
          </a:xfrm>
          <a:prstGeom prst="rect">
            <a:avLst/>
          </a:prstGeom>
          <a:noFill/>
          <a:ln>
            <a:solidFill>
              <a:srgbClr val="000000"/>
            </a:solidFill>
          </a:ln>
        </p:spPr>
        <p:txBody>
          <a:bodyPr wrap="none" rtlCol="0">
            <a:spAutoFit/>
          </a:bodyPr>
          <a:lstStyle/>
          <a:p>
            <a:r>
              <a:rPr lang="en-US" dirty="0" smtClean="0">
                <a:solidFill>
                  <a:srgbClr val="FFFF00"/>
                </a:solidFill>
              </a:rPr>
              <a:t>Leveraging the mainstream</a:t>
            </a:r>
            <a:endParaRPr lang="en-US" dirty="0">
              <a:solidFill>
                <a:srgbClr val="FFFF00"/>
              </a:solidFill>
            </a:endParaRPr>
          </a:p>
        </p:txBody>
      </p:sp>
    </p:spTree>
    <p:extLst>
      <p:ext uri="{BB962C8B-B14F-4D97-AF65-F5344CB8AC3E}">
        <p14:creationId xmlns:p14="http://schemas.microsoft.com/office/powerpoint/2010/main" val="2116529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a:ln>
            <a:solidFill>
              <a:srgbClr val="000000"/>
            </a:solidFill>
          </a:ln>
        </p:spPr>
        <p:txBody>
          <a:bodyPr/>
          <a:lstStyle/>
          <a:p>
            <a:r>
              <a:rPr lang="en-US" sz="3200" dirty="0" smtClean="0">
                <a:solidFill>
                  <a:srgbClr val="660066"/>
                </a:solidFill>
              </a:rPr>
              <a:t>What do we need to focus on?</a:t>
            </a:r>
            <a:endParaRPr lang="en-US" sz="3200" dirty="0">
              <a:solidFill>
                <a:srgbClr val="660066"/>
              </a:solidFill>
            </a:endParaRPr>
          </a:p>
        </p:txBody>
      </p:sp>
      <p:sp>
        <p:nvSpPr>
          <p:cNvPr id="3" name="Content Placeholder 2"/>
          <p:cNvSpPr>
            <a:spLocks noGrp="1"/>
          </p:cNvSpPr>
          <p:nvPr>
            <p:ph idx="1"/>
          </p:nvPr>
        </p:nvSpPr>
        <p:spPr>
          <a:xfrm>
            <a:off x="457200" y="1276351"/>
            <a:ext cx="8229600" cy="3733799"/>
          </a:xfrm>
          <a:solidFill>
            <a:srgbClr val="FFFFFF"/>
          </a:solidFill>
          <a:ln>
            <a:solidFill>
              <a:srgbClr val="000000"/>
            </a:solidFill>
          </a:ln>
        </p:spPr>
        <p:txBody>
          <a:bodyPr/>
          <a:lstStyle/>
          <a:p>
            <a:pPr>
              <a:lnSpc>
                <a:spcPct val="150000"/>
              </a:lnSpc>
            </a:pPr>
            <a:r>
              <a:rPr lang="en-US" sz="2800" b="1" dirty="0" smtClean="0"/>
              <a:t>Evaluation</a:t>
            </a:r>
            <a:r>
              <a:rPr lang="en-US" sz="2800" dirty="0" smtClean="0"/>
              <a:t> findings</a:t>
            </a:r>
          </a:p>
          <a:p>
            <a:pPr>
              <a:lnSpc>
                <a:spcPct val="150000"/>
              </a:lnSpc>
            </a:pPr>
            <a:r>
              <a:rPr lang="en-US" sz="2800" dirty="0" smtClean="0"/>
              <a:t>Demonstrate </a:t>
            </a:r>
            <a:r>
              <a:rPr lang="en-US" sz="2800" b="1" dirty="0" smtClean="0"/>
              <a:t>reach</a:t>
            </a:r>
          </a:p>
          <a:p>
            <a:pPr>
              <a:lnSpc>
                <a:spcPct val="150000"/>
              </a:lnSpc>
            </a:pPr>
            <a:r>
              <a:rPr lang="en-US" sz="2800" dirty="0" smtClean="0"/>
              <a:t>Demonstrate </a:t>
            </a:r>
            <a:r>
              <a:rPr lang="en-US" sz="2800" b="1" dirty="0" smtClean="0">
                <a:solidFill>
                  <a:srgbClr val="0000FF"/>
                </a:solidFill>
              </a:rPr>
              <a:t>impact</a:t>
            </a:r>
          </a:p>
          <a:p>
            <a:pPr>
              <a:lnSpc>
                <a:spcPct val="150000"/>
              </a:lnSpc>
            </a:pPr>
            <a:r>
              <a:rPr lang="en-US" sz="2800" dirty="0" smtClean="0"/>
              <a:t>Demonstrate </a:t>
            </a:r>
            <a:r>
              <a:rPr lang="en-US" sz="2800" b="1" dirty="0" smtClean="0">
                <a:solidFill>
                  <a:srgbClr val="008000"/>
                </a:solidFill>
              </a:rPr>
              <a:t>community buy-on</a:t>
            </a:r>
          </a:p>
          <a:p>
            <a:pPr>
              <a:lnSpc>
                <a:spcPct val="150000"/>
              </a:lnSpc>
            </a:pPr>
            <a:r>
              <a:rPr lang="en-US" sz="2800" dirty="0" smtClean="0"/>
              <a:t>Demonstrate </a:t>
            </a:r>
            <a:r>
              <a:rPr lang="en-US" sz="2800" b="1" dirty="0" smtClean="0"/>
              <a:t>responsiveness</a:t>
            </a:r>
            <a:r>
              <a:rPr lang="en-US" sz="2800" dirty="0" smtClean="0"/>
              <a:t> and </a:t>
            </a:r>
            <a:r>
              <a:rPr lang="en-US" sz="2800" b="1" dirty="0" smtClean="0"/>
              <a:t>resilience</a:t>
            </a:r>
            <a:endParaRPr lang="en-US" sz="2800" b="1" dirty="0"/>
          </a:p>
        </p:txBody>
      </p:sp>
    </p:spTree>
    <p:extLst>
      <p:ext uri="{BB962C8B-B14F-4D97-AF65-F5344CB8AC3E}">
        <p14:creationId xmlns:p14="http://schemas.microsoft.com/office/powerpoint/2010/main" val="826397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09551"/>
            <a:ext cx="4419600" cy="536971"/>
          </a:xfrm>
          <a:solidFill>
            <a:srgbClr val="FFFFFF"/>
          </a:solidFill>
          <a:ln>
            <a:solidFill>
              <a:srgbClr val="000000"/>
            </a:solidFill>
          </a:ln>
        </p:spPr>
        <p:txBody>
          <a:bodyPr/>
          <a:lstStyle/>
          <a:p>
            <a:r>
              <a:rPr lang="en-US" sz="3200" dirty="0" smtClean="0">
                <a:solidFill>
                  <a:srgbClr val="660066"/>
                </a:solidFill>
                <a:latin typeface="Calibri"/>
                <a:cs typeface="Calibri"/>
              </a:rPr>
              <a:t>Quick Runs</a:t>
            </a:r>
            <a:endParaRPr lang="en-US" sz="3200" dirty="0">
              <a:solidFill>
                <a:srgbClr val="660066"/>
              </a:solidFill>
              <a:latin typeface="Calibri"/>
              <a:cs typeface="Calibri"/>
            </a:endParaRPr>
          </a:p>
        </p:txBody>
      </p:sp>
      <p:sp>
        <p:nvSpPr>
          <p:cNvPr id="3" name="Content Placeholder 2"/>
          <p:cNvSpPr>
            <a:spLocks noGrp="1"/>
          </p:cNvSpPr>
          <p:nvPr>
            <p:ph idx="1"/>
          </p:nvPr>
        </p:nvSpPr>
        <p:spPr>
          <a:xfrm>
            <a:off x="457200" y="971550"/>
            <a:ext cx="8229600" cy="3962400"/>
          </a:xfrm>
          <a:solidFill>
            <a:srgbClr val="FFFFFF"/>
          </a:solidFill>
          <a:ln>
            <a:solidFill>
              <a:srgbClr val="000000"/>
            </a:solidFill>
          </a:ln>
        </p:spPr>
        <p:txBody>
          <a:bodyPr/>
          <a:lstStyle/>
          <a:p>
            <a:r>
              <a:rPr lang="en-US" sz="2800" dirty="0" smtClean="0"/>
              <a:t>Smoke free workplaces</a:t>
            </a:r>
          </a:p>
          <a:p>
            <a:r>
              <a:rPr lang="en-US" sz="2800" dirty="0" smtClean="0"/>
              <a:t>Local events</a:t>
            </a:r>
          </a:p>
          <a:p>
            <a:r>
              <a:rPr lang="en-US" sz="2800" dirty="0" smtClean="0"/>
              <a:t>Commonwealth, State / Territory &amp; Local Politicians</a:t>
            </a:r>
          </a:p>
          <a:p>
            <a:r>
              <a:rPr lang="en-US" sz="2800" dirty="0" smtClean="0"/>
              <a:t>Media engagement</a:t>
            </a:r>
          </a:p>
          <a:p>
            <a:r>
              <a:rPr lang="en-US" sz="2800" dirty="0" smtClean="0"/>
              <a:t>Uploading to the TIS Portal</a:t>
            </a:r>
          </a:p>
          <a:p>
            <a:r>
              <a:rPr lang="en-US" sz="2800" dirty="0" smtClean="0"/>
              <a:t>Contracting / engaging support to achieve outcomes </a:t>
            </a:r>
            <a:r>
              <a:rPr lang="mr-IN" sz="2800" dirty="0" smtClean="0"/>
              <a:t>–</a:t>
            </a:r>
            <a:r>
              <a:rPr lang="en-US" sz="2800" dirty="0" smtClean="0"/>
              <a:t> NBPU ACR team</a:t>
            </a:r>
          </a:p>
          <a:p>
            <a:endParaRPr lang="en-US" sz="2800" dirty="0"/>
          </a:p>
        </p:txBody>
      </p:sp>
    </p:spTree>
    <p:extLst>
      <p:ext uri="{BB962C8B-B14F-4D97-AF65-F5344CB8AC3E}">
        <p14:creationId xmlns:p14="http://schemas.microsoft.com/office/powerpoint/2010/main" val="33620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 y="197625"/>
            <a:ext cx="3978760" cy="4933950"/>
          </a:xfrm>
          <a:prstGeom prst="rect">
            <a:avLst/>
          </a:prstGeom>
        </p:spPr>
      </p:pic>
      <p:pic>
        <p:nvPicPr>
          <p:cNvPr id="2" name="Picture 1"/>
          <p:cNvPicPr>
            <a:picLocks noChangeAspect="1"/>
          </p:cNvPicPr>
          <p:nvPr/>
        </p:nvPicPr>
        <p:blipFill>
          <a:blip r:embed="rId4"/>
          <a:stretch>
            <a:fillRect/>
          </a:stretch>
        </p:blipFill>
        <p:spPr>
          <a:xfrm>
            <a:off x="4267200" y="0"/>
            <a:ext cx="3639642" cy="2367040"/>
          </a:xfrm>
          <a:prstGeom prst="rect">
            <a:avLst/>
          </a:prstGeom>
        </p:spPr>
      </p:pic>
      <p:pic>
        <p:nvPicPr>
          <p:cNvPr id="3" name="Picture 2"/>
          <p:cNvPicPr>
            <a:picLocks noChangeAspect="1"/>
          </p:cNvPicPr>
          <p:nvPr/>
        </p:nvPicPr>
        <p:blipFill>
          <a:blip r:embed="rId5"/>
          <a:stretch>
            <a:fillRect/>
          </a:stretch>
        </p:blipFill>
        <p:spPr>
          <a:xfrm>
            <a:off x="5410202" y="2343150"/>
            <a:ext cx="3619691" cy="2800350"/>
          </a:xfrm>
          <a:prstGeom prst="rect">
            <a:avLst/>
          </a:prstGeom>
        </p:spPr>
      </p:pic>
    </p:spTree>
    <p:extLst>
      <p:ext uri="{BB962C8B-B14F-4D97-AF65-F5344CB8AC3E}">
        <p14:creationId xmlns:p14="http://schemas.microsoft.com/office/powerpoint/2010/main" val="2087630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689371"/>
          </a:xfrm>
          <a:solidFill>
            <a:srgbClr val="FFFFFF"/>
          </a:solidFill>
          <a:ln>
            <a:solidFill>
              <a:schemeClr val="tx1"/>
            </a:solidFill>
          </a:ln>
        </p:spPr>
        <p:txBody>
          <a:bodyPr/>
          <a:lstStyle/>
          <a:p>
            <a:r>
              <a:rPr lang="en-US" sz="3200" dirty="0" smtClean="0">
                <a:solidFill>
                  <a:srgbClr val="660066"/>
                </a:solidFill>
              </a:rPr>
              <a:t>Good News Messages for the portal</a:t>
            </a:r>
            <a:endParaRPr lang="en-US" sz="3200" dirty="0">
              <a:solidFill>
                <a:srgbClr val="660066"/>
              </a:solidFill>
            </a:endParaRPr>
          </a:p>
        </p:txBody>
      </p:sp>
      <p:sp>
        <p:nvSpPr>
          <p:cNvPr id="3" name="Content Placeholder 2"/>
          <p:cNvSpPr>
            <a:spLocks noGrp="1"/>
          </p:cNvSpPr>
          <p:nvPr>
            <p:ph idx="1"/>
          </p:nvPr>
        </p:nvSpPr>
        <p:spPr>
          <a:xfrm>
            <a:off x="457200" y="1123950"/>
            <a:ext cx="8229600" cy="3810000"/>
          </a:xfrm>
          <a:solidFill>
            <a:srgbClr val="FFFFFF"/>
          </a:solidFill>
          <a:ln>
            <a:solidFill>
              <a:srgbClr val="000000"/>
            </a:solidFill>
          </a:ln>
        </p:spPr>
        <p:txBody>
          <a:bodyPr/>
          <a:lstStyle/>
          <a:p>
            <a:r>
              <a:rPr lang="en-AU" sz="2400" dirty="0"/>
              <a:t>“Well here are my stats.  365 days no </a:t>
            </a:r>
            <a:r>
              <a:rPr lang="en-AU" sz="2400" dirty="0" err="1"/>
              <a:t>boondahs</a:t>
            </a:r>
            <a:r>
              <a:rPr lang="en-AU" sz="2400" dirty="0"/>
              <a:t> </a:t>
            </a:r>
            <a:r>
              <a:rPr lang="en-AU" sz="2400" dirty="0" smtClean="0"/>
              <a:t>- $</a:t>
            </a:r>
            <a:r>
              <a:rPr lang="en-AU" sz="2400" dirty="0"/>
              <a:t>7,306 saved. This time last year I was very sick in hospital.</a:t>
            </a:r>
            <a:r>
              <a:rPr lang="en-AU" sz="2400" dirty="0" smtClean="0"/>
              <a:t>”</a:t>
            </a:r>
          </a:p>
          <a:p>
            <a:pPr marL="0" indent="0">
              <a:buNone/>
            </a:pPr>
            <a:endParaRPr lang="en-AU" sz="2400" dirty="0"/>
          </a:p>
          <a:p>
            <a:r>
              <a:rPr lang="en-AU" sz="2400" dirty="0"/>
              <a:t>“My wife and I used to smoke a pack of 30s between us every day. After we quit smoking we put all of the money we didn’t spend on smokes into a savings account. After 18 months we had saved about $14,000, which paid for half of the deposit on our investment property.</a:t>
            </a:r>
            <a:r>
              <a:rPr lang="en-AU" sz="2400" dirty="0" smtClean="0"/>
              <a:t>”</a:t>
            </a:r>
            <a:r>
              <a:rPr lang="en-AU" sz="2400" dirty="0"/>
              <a:t> </a:t>
            </a:r>
          </a:p>
          <a:p>
            <a:endParaRPr lang="en-AU" sz="2400" dirty="0"/>
          </a:p>
          <a:p>
            <a:endParaRPr lang="en-US" sz="2400" dirty="0"/>
          </a:p>
          <a:p>
            <a:endParaRPr lang="en-US" sz="2400" dirty="0"/>
          </a:p>
        </p:txBody>
      </p:sp>
    </p:spTree>
    <p:extLst>
      <p:ext uri="{BB962C8B-B14F-4D97-AF65-F5344CB8AC3E}">
        <p14:creationId xmlns:p14="http://schemas.microsoft.com/office/powerpoint/2010/main" val="281923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165"/>
            <a:ext cx="7543800" cy="5143500"/>
          </a:xfrm>
          <a:prstGeom prst="rect">
            <a:avLst/>
          </a:prstGeom>
          <a:ln>
            <a:solidFill>
              <a:srgbClr val="000000"/>
            </a:solidFill>
          </a:ln>
        </p:spPr>
      </p:pic>
      <p:sp>
        <p:nvSpPr>
          <p:cNvPr id="5" name="TextBox 4"/>
          <p:cNvSpPr txBox="1"/>
          <p:nvPr/>
        </p:nvSpPr>
        <p:spPr>
          <a:xfrm>
            <a:off x="7620000" y="1428750"/>
            <a:ext cx="1441420" cy="1477328"/>
          </a:xfrm>
          <a:prstGeom prst="rect">
            <a:avLst/>
          </a:prstGeom>
          <a:solidFill>
            <a:srgbClr val="FFFFFF"/>
          </a:solidFill>
          <a:ln>
            <a:solidFill>
              <a:srgbClr val="000000"/>
            </a:solidFill>
          </a:ln>
        </p:spPr>
        <p:txBody>
          <a:bodyPr wrap="none" rtlCol="0">
            <a:spAutoFit/>
          </a:bodyPr>
          <a:lstStyle/>
          <a:p>
            <a:endParaRPr lang="en-US" b="1" dirty="0">
              <a:solidFill>
                <a:srgbClr val="660066"/>
              </a:solidFill>
            </a:endParaRPr>
          </a:p>
          <a:p>
            <a:r>
              <a:rPr lang="en-US" b="1" dirty="0" smtClean="0">
                <a:solidFill>
                  <a:srgbClr val="FF0000"/>
                </a:solidFill>
              </a:rPr>
              <a:t>63% </a:t>
            </a:r>
            <a:r>
              <a:rPr lang="en-US" b="1" dirty="0" smtClean="0">
                <a:solidFill>
                  <a:srgbClr val="0000FF"/>
                </a:solidFill>
              </a:rPr>
              <a:t>&lt; 30yo</a:t>
            </a:r>
          </a:p>
          <a:p>
            <a:endParaRPr lang="en-US" b="1" dirty="0">
              <a:solidFill>
                <a:srgbClr val="0000FF"/>
              </a:solidFill>
            </a:endParaRPr>
          </a:p>
          <a:p>
            <a:r>
              <a:rPr lang="en-US" b="1" dirty="0" smtClean="0">
                <a:solidFill>
                  <a:srgbClr val="FF0000"/>
                </a:solidFill>
              </a:rPr>
              <a:t>46% </a:t>
            </a:r>
            <a:r>
              <a:rPr lang="en-US" b="1" dirty="0" smtClean="0">
                <a:solidFill>
                  <a:srgbClr val="0000FF"/>
                </a:solidFill>
              </a:rPr>
              <a:t>&lt; 20yo</a:t>
            </a:r>
          </a:p>
          <a:p>
            <a:endParaRPr lang="en-US" b="1" dirty="0">
              <a:solidFill>
                <a:srgbClr val="660066"/>
              </a:solidFill>
            </a:endParaRPr>
          </a:p>
        </p:txBody>
      </p:sp>
    </p:spTree>
    <p:extLst>
      <p:ext uri="{BB962C8B-B14F-4D97-AF65-F5344CB8AC3E}">
        <p14:creationId xmlns:p14="http://schemas.microsoft.com/office/powerpoint/2010/main" val="2488190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143000" y="209550"/>
            <a:ext cx="6934200" cy="4038600"/>
          </a:xfrm>
          <a:prstGeom prst="rect">
            <a:avLst/>
          </a:prstGeom>
          <a:ln>
            <a:solidFill>
              <a:srgbClr val="000000"/>
            </a:solidFill>
          </a:ln>
        </p:spPr>
      </p:pic>
      <p:sp>
        <p:nvSpPr>
          <p:cNvPr id="2" name="TextBox 1"/>
          <p:cNvSpPr txBox="1"/>
          <p:nvPr/>
        </p:nvSpPr>
        <p:spPr>
          <a:xfrm>
            <a:off x="914400" y="4476750"/>
            <a:ext cx="7315200" cy="523220"/>
          </a:xfrm>
          <a:prstGeom prst="rect">
            <a:avLst/>
          </a:prstGeom>
          <a:solidFill>
            <a:srgbClr val="FFFFFF"/>
          </a:solidFill>
          <a:ln>
            <a:solidFill>
              <a:srgbClr val="000000"/>
            </a:solidFill>
          </a:ln>
        </p:spPr>
        <p:txBody>
          <a:bodyPr wrap="square" rtlCol="0">
            <a:spAutoFit/>
          </a:bodyPr>
          <a:lstStyle/>
          <a:p>
            <a:pPr algn="ctr"/>
            <a:r>
              <a:rPr lang="en-US" sz="2800" dirty="0" smtClean="0">
                <a:solidFill>
                  <a:srgbClr val="660066"/>
                </a:solidFill>
              </a:rPr>
              <a:t>NCTIS visits and uploading to the TIS Portal</a:t>
            </a:r>
            <a:endParaRPr lang="en-US" sz="2800" dirty="0">
              <a:solidFill>
                <a:srgbClr val="660066"/>
              </a:solidFill>
            </a:endParaRPr>
          </a:p>
        </p:txBody>
      </p:sp>
    </p:spTree>
    <p:extLst>
      <p:ext uri="{BB962C8B-B14F-4D97-AF65-F5344CB8AC3E}">
        <p14:creationId xmlns:p14="http://schemas.microsoft.com/office/powerpoint/2010/main" val="851962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6124674" cy="5143500"/>
          </a:xfrm>
          <a:prstGeom prst="rect">
            <a:avLst/>
          </a:prstGeom>
        </p:spPr>
      </p:pic>
      <p:sp>
        <p:nvSpPr>
          <p:cNvPr id="5" name="TextBox 4"/>
          <p:cNvSpPr txBox="1"/>
          <p:nvPr/>
        </p:nvSpPr>
        <p:spPr>
          <a:xfrm>
            <a:off x="7543800" y="4324350"/>
            <a:ext cx="1219200" cy="553998"/>
          </a:xfrm>
          <a:prstGeom prst="rect">
            <a:avLst/>
          </a:prstGeom>
          <a:solidFill>
            <a:srgbClr val="FFFFFF"/>
          </a:solidFill>
          <a:ln>
            <a:solidFill>
              <a:srgbClr val="000000"/>
            </a:solidFill>
          </a:ln>
        </p:spPr>
        <p:txBody>
          <a:bodyPr wrap="square" rtlCol="0">
            <a:spAutoFit/>
          </a:bodyPr>
          <a:lstStyle/>
          <a:p>
            <a:r>
              <a:rPr lang="en-US" sz="1000" dirty="0" smtClean="0">
                <a:solidFill>
                  <a:srgbClr val="0000FF"/>
                </a:solidFill>
              </a:rPr>
              <a:t>AIHW Australian Health Status Report 2014 </a:t>
            </a:r>
            <a:endParaRPr lang="en-US" sz="1000" dirty="0">
              <a:solidFill>
                <a:srgbClr val="0000FF"/>
              </a:solidFill>
            </a:endParaRPr>
          </a:p>
        </p:txBody>
      </p:sp>
    </p:spTree>
    <p:extLst>
      <p:ext uri="{BB962C8B-B14F-4D97-AF65-F5344CB8AC3E}">
        <p14:creationId xmlns:p14="http://schemas.microsoft.com/office/powerpoint/2010/main" val="3553917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1"/>
            <a:ext cx="8458200" cy="929879"/>
          </a:xfrm>
          <a:solidFill>
            <a:srgbClr val="FFFFFF"/>
          </a:solidFill>
          <a:ln>
            <a:solidFill>
              <a:schemeClr val="tx1"/>
            </a:solidFill>
          </a:ln>
        </p:spPr>
        <p:txBody>
          <a:bodyPr vert="horz" wrap="square" lIns="91440" tIns="45720" rIns="91440" bIns="45720" numCol="1" anchor="ctr" anchorCtr="0" compatLnSpc="1">
            <a:prstTxWarp prst="textNoShape">
              <a:avLst/>
            </a:prstTxWarp>
            <a:noAutofit/>
          </a:bodyPr>
          <a:lstStyle/>
          <a:p>
            <a:r>
              <a:rPr lang="en-GB" sz="3200" kern="1200" dirty="0">
                <a:solidFill>
                  <a:srgbClr val="660066"/>
                </a:solidFill>
                <a:latin typeface="Calibri"/>
                <a:cs typeface="Calibri"/>
              </a:rPr>
              <a:t>Risk of death to age 65, by Indigenous status, Australia 2010</a:t>
            </a:r>
          </a:p>
        </p:txBody>
      </p:sp>
      <p:sp>
        <p:nvSpPr>
          <p:cNvPr id="3" name="TextBox 2"/>
          <p:cNvSpPr txBox="1"/>
          <p:nvPr/>
        </p:nvSpPr>
        <p:spPr>
          <a:xfrm>
            <a:off x="179512" y="1758609"/>
            <a:ext cx="2952328" cy="3046988"/>
          </a:xfrm>
          <a:prstGeom prst="rect">
            <a:avLst/>
          </a:prstGeom>
          <a:noFill/>
        </p:spPr>
        <p:txBody>
          <a:bodyPr wrap="square" rtlCol="0">
            <a:spAutoFit/>
          </a:bodyPr>
          <a:lstStyle/>
          <a:p>
            <a:r>
              <a:rPr lang="en-GB" sz="2400" b="1" dirty="0" smtClean="0">
                <a:solidFill>
                  <a:srgbClr val="FF0000"/>
                </a:solidFill>
              </a:rPr>
              <a:t>Dead by </a:t>
            </a:r>
            <a:r>
              <a:rPr lang="en-GB" sz="2400" b="1" dirty="0">
                <a:solidFill>
                  <a:srgbClr val="FF0000"/>
                </a:solidFill>
              </a:rPr>
              <a:t>age </a:t>
            </a:r>
            <a:r>
              <a:rPr lang="en-GB" sz="2400" b="1" dirty="0" smtClean="0">
                <a:solidFill>
                  <a:srgbClr val="FF0000"/>
                </a:solidFill>
              </a:rPr>
              <a:t>65: </a:t>
            </a:r>
          </a:p>
          <a:p>
            <a:endParaRPr lang="en-GB" sz="2400" b="1" dirty="0" smtClean="0">
              <a:solidFill>
                <a:srgbClr val="FF0000"/>
              </a:solidFill>
            </a:endParaRPr>
          </a:p>
          <a:p>
            <a:r>
              <a:rPr lang="en-GB" sz="2400" b="1" dirty="0" smtClean="0">
                <a:solidFill>
                  <a:srgbClr val="0000FF"/>
                </a:solidFill>
              </a:rPr>
              <a:t>30% </a:t>
            </a:r>
            <a:r>
              <a:rPr lang="en-GB" sz="2400" b="1" dirty="0"/>
              <a:t>I</a:t>
            </a:r>
            <a:r>
              <a:rPr lang="en-GB" sz="2400" b="1" dirty="0" smtClean="0"/>
              <a:t>ndigenous Australians </a:t>
            </a:r>
          </a:p>
          <a:p>
            <a:endParaRPr lang="en-GB" sz="2400" b="1" dirty="0" smtClean="0"/>
          </a:p>
          <a:p>
            <a:r>
              <a:rPr lang="en-GB" sz="2400" b="1" dirty="0" smtClean="0">
                <a:solidFill>
                  <a:srgbClr val="0000FF"/>
                </a:solidFill>
              </a:rPr>
              <a:t>9% </a:t>
            </a:r>
            <a:r>
              <a:rPr lang="en-GB" sz="2400" b="1" dirty="0" smtClean="0"/>
              <a:t>non-Indigenous</a:t>
            </a:r>
          </a:p>
          <a:p>
            <a:r>
              <a:rPr lang="en-GB" sz="2400" b="1" dirty="0" smtClean="0"/>
              <a:t>Australians</a:t>
            </a:r>
            <a:endParaRPr lang="en-GB" sz="24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34174654"/>
              </p:ext>
            </p:extLst>
          </p:nvPr>
        </p:nvGraphicFramePr>
        <p:xfrm>
          <a:off x="2987824" y="1167595"/>
          <a:ext cx="5698976" cy="3402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1457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381000" y="819150"/>
            <a:ext cx="6934200" cy="457200"/>
          </a:xfrm>
        </p:spPr>
        <p:txBody>
          <a:bodyPr>
            <a:normAutofit/>
          </a:bodyPr>
          <a:lstStyle/>
          <a:p>
            <a:r>
              <a:rPr lang="en-US" sz="1800" dirty="0" smtClean="0"/>
              <a:t>Most common broad causes of death in Indigenous peoples</a:t>
            </a:r>
            <a:endParaRPr lang="en-US" sz="1800" dirty="0"/>
          </a:p>
        </p:txBody>
      </p:sp>
      <p:sp>
        <p:nvSpPr>
          <p:cNvPr id="2" name="Text Placeholder 1"/>
          <p:cNvSpPr>
            <a:spLocks noGrp="1"/>
          </p:cNvSpPr>
          <p:nvPr>
            <p:ph type="body" sz="quarter" idx="14"/>
          </p:nvPr>
        </p:nvSpPr>
        <p:spPr>
          <a:xfrm>
            <a:off x="381000" y="209550"/>
            <a:ext cx="4895850" cy="432048"/>
          </a:xfrm>
          <a:solidFill>
            <a:srgbClr val="FFFFFF"/>
          </a:solidFill>
          <a:ln>
            <a:solidFill>
              <a:srgbClr val="000000"/>
            </a:solidFill>
          </a:ln>
        </p:spPr>
        <p:txBody>
          <a:bodyPr>
            <a:normAutofit fontScale="85000" lnSpcReduction="20000"/>
          </a:bodyPr>
          <a:lstStyle/>
          <a:p>
            <a:r>
              <a:rPr lang="en-US" sz="3200" b="0" dirty="0" smtClean="0">
                <a:solidFill>
                  <a:srgbClr val="660066"/>
                </a:solidFill>
              </a:rPr>
              <a:t>Broad causes of death</a:t>
            </a:r>
            <a:endParaRPr lang="en-US" sz="3200" b="0" dirty="0">
              <a:solidFill>
                <a:srgbClr val="660066"/>
              </a:solidFill>
            </a:endParaRPr>
          </a:p>
        </p:txBody>
      </p:sp>
      <p:graphicFrame>
        <p:nvGraphicFramePr>
          <p:cNvPr id="7" name="Content Placeholder 6"/>
          <p:cNvGraphicFramePr>
            <a:graphicFrameLocks noGrp="1"/>
          </p:cNvGraphicFramePr>
          <p:nvPr>
            <p:ph type="chart" sz="quarter" idx="4294967295"/>
            <p:extLst>
              <p:ext uri="{D42A27DB-BD31-4B8C-83A1-F6EECF244321}">
                <p14:modId xmlns:p14="http://schemas.microsoft.com/office/powerpoint/2010/main" val="737908402"/>
              </p:ext>
            </p:extLst>
          </p:nvPr>
        </p:nvGraphicFramePr>
        <p:xfrm>
          <a:off x="457200" y="1352550"/>
          <a:ext cx="828092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4294967295"/>
          </p:nvPr>
        </p:nvSpPr>
        <p:spPr>
          <a:xfrm>
            <a:off x="304800" y="4705350"/>
            <a:ext cx="8316416" cy="381000"/>
          </a:xfrm>
          <a:prstGeom prst="rect">
            <a:avLst/>
          </a:prstGeom>
        </p:spPr>
        <p:txBody>
          <a:bodyPr/>
          <a:lstStyle/>
          <a:p>
            <a:pPr marL="0" indent="0">
              <a:buNone/>
            </a:pPr>
            <a:r>
              <a:rPr lang="en-AU" sz="900" dirty="0" smtClean="0"/>
              <a:t>Australian </a:t>
            </a:r>
            <a:r>
              <a:rPr lang="en-AU" sz="900" dirty="0"/>
              <a:t>Institute of Health and Welfare 2015. The health and welfare of Australia’s Aboriginal and Torres </a:t>
            </a:r>
            <a:r>
              <a:rPr lang="en-AU" sz="900" dirty="0" smtClean="0"/>
              <a:t>Strait </a:t>
            </a:r>
            <a:r>
              <a:rPr lang="en-AU" sz="900" dirty="0"/>
              <a:t>I</a:t>
            </a:r>
            <a:r>
              <a:rPr lang="en-AU" sz="900" dirty="0" smtClean="0"/>
              <a:t>slander </a:t>
            </a:r>
            <a:r>
              <a:rPr lang="en-AU" sz="900" dirty="0"/>
              <a:t>peoples 2015. cat. No. IHW 147. Canberra: AIHW.</a:t>
            </a:r>
          </a:p>
          <a:p>
            <a:endParaRPr lang="en-US" sz="900" dirty="0"/>
          </a:p>
        </p:txBody>
      </p:sp>
    </p:spTree>
    <p:extLst>
      <p:ext uri="{BB962C8B-B14F-4D97-AF65-F5344CB8AC3E}">
        <p14:creationId xmlns:p14="http://schemas.microsoft.com/office/powerpoint/2010/main" val="1228488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7150"/>
            <a:ext cx="7772400" cy="685800"/>
          </a:xfrm>
          <a:prstGeom prst="rect">
            <a:avLst/>
          </a:prstGeom>
          <a:solidFill>
            <a:srgbClr val="FFFFFF"/>
          </a:solidFill>
          <a:ln>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en-US" sz="3200" dirty="0">
                <a:solidFill>
                  <a:srgbClr val="660066"/>
                </a:solidFill>
                <a:latin typeface="Calibri" charset="0"/>
                <a:ea typeface="ＭＳ Ｐゴシック" charset="-128"/>
                <a:cs typeface="ＭＳ Ｐゴシック" charset="-128"/>
              </a:rPr>
              <a:t>Aboriginal and Torres Strait Islander Smoking</a:t>
            </a:r>
          </a:p>
        </p:txBody>
      </p:sp>
      <p:graphicFrame>
        <p:nvGraphicFramePr>
          <p:cNvPr id="6" name="Table 5"/>
          <p:cNvGraphicFramePr>
            <a:graphicFrameLocks noGrp="1"/>
          </p:cNvGraphicFramePr>
          <p:nvPr>
            <p:extLst>
              <p:ext uri="{D42A27DB-BD31-4B8C-83A1-F6EECF244321}">
                <p14:modId xmlns:p14="http://schemas.microsoft.com/office/powerpoint/2010/main" val="4043070386"/>
              </p:ext>
            </p:extLst>
          </p:nvPr>
        </p:nvGraphicFramePr>
        <p:xfrm>
          <a:off x="228600" y="4736653"/>
          <a:ext cx="5257800" cy="555809"/>
        </p:xfrm>
        <a:graphic>
          <a:graphicData uri="http://schemas.openxmlformats.org/drawingml/2006/table">
            <a:tbl>
              <a:tblPr>
                <a:tableStyleId>{5C22544A-7EE6-4342-B048-85BDC9FD1C3A}</a:tableStyleId>
              </a:tblPr>
              <a:tblGrid>
                <a:gridCol w="5257800"/>
              </a:tblGrid>
              <a:tr h="555809">
                <a:tc>
                  <a:txBody>
                    <a:bodyPr/>
                    <a:lstStyle/>
                    <a:p>
                      <a:pPr algn="l" fontAlgn="b"/>
                      <a:r>
                        <a:rPr lang="en-US" sz="900" b="1" u="none" strike="noStrike" dirty="0" smtClean="0">
                          <a:effectLst/>
                        </a:rPr>
                        <a:t>Source:</a:t>
                      </a:r>
                      <a:r>
                        <a:rPr lang="en-US" sz="900" b="1" u="none" strike="noStrike" baseline="0" dirty="0" smtClean="0">
                          <a:effectLst/>
                        </a:rPr>
                        <a:t> </a:t>
                      </a:r>
                      <a:r>
                        <a:rPr lang="en-US" sz="900" b="1" u="none" strike="noStrike" dirty="0" smtClean="0">
                          <a:effectLst/>
                        </a:rPr>
                        <a:t>ABS Aboriginal and Torres Strait Islander</a:t>
                      </a:r>
                      <a:r>
                        <a:rPr lang="en-US" sz="900" b="1" u="none" strike="noStrike" baseline="0" dirty="0" smtClean="0">
                          <a:effectLst/>
                        </a:rPr>
                        <a:t> Health Survey 2012-13</a:t>
                      </a:r>
                      <a:endParaRPr lang="en-US" sz="900" b="1" u="none" strike="noStrike" dirty="0" smtClean="0">
                        <a:effectLst/>
                      </a:endParaRPr>
                    </a:p>
                    <a:p>
                      <a:pPr algn="l" fontAlgn="b"/>
                      <a:r>
                        <a:rPr lang="en-US" sz="900" b="1" u="none" strike="noStrike" dirty="0" smtClean="0">
                          <a:effectLst/>
                        </a:rPr>
                        <a:t>*Data </a:t>
                      </a:r>
                      <a:r>
                        <a:rPr lang="en-US" sz="900" b="1" u="none" strike="noStrike" dirty="0">
                          <a:effectLst/>
                        </a:rPr>
                        <a:t>for non-Indigenous people are for 2011-12, from the Australian Health Survey 2011-13.</a:t>
                      </a:r>
                      <a:endParaRPr lang="en-US" sz="900" b="1" i="0" u="none" strike="noStrike" dirty="0">
                        <a:effectLst/>
                        <a:latin typeface="Arial"/>
                      </a:endParaRPr>
                    </a:p>
                  </a:txBody>
                  <a:tcPr marL="9529" marR="9529" marT="7169" marB="0" anchor="b"/>
                </a:tc>
              </a:tr>
            </a:tbl>
          </a:graphicData>
        </a:graphic>
      </p:graphicFrame>
      <p:graphicFrame>
        <p:nvGraphicFramePr>
          <p:cNvPr id="8" name="Chart 7"/>
          <p:cNvGraphicFramePr>
            <a:graphicFrameLocks/>
          </p:cNvGraphicFramePr>
          <p:nvPr/>
        </p:nvGraphicFramePr>
        <p:xfrm>
          <a:off x="0" y="735546"/>
          <a:ext cx="9144000" cy="4050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379321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69" y="590550"/>
            <a:ext cx="9144000" cy="3886200"/>
          </a:xfrm>
          <a:prstGeom prst="rect">
            <a:avLst/>
          </a:prstGeom>
          <a:ln>
            <a:solidFill>
              <a:srgbClr val="000000"/>
            </a:solidFill>
          </a:ln>
        </p:spPr>
      </p:pic>
    </p:spTree>
    <p:extLst>
      <p:ext uri="{BB962C8B-B14F-4D97-AF65-F5344CB8AC3E}">
        <p14:creationId xmlns:p14="http://schemas.microsoft.com/office/powerpoint/2010/main" val="2455424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85750"/>
            <a:ext cx="8382000" cy="533400"/>
          </a:xfrm>
          <a:prstGeom prst="rect">
            <a:avLst/>
          </a:prstGeom>
          <a:solidFill>
            <a:srgbClr val="FFFFFF"/>
          </a:solidFill>
          <a:ln>
            <a:solidFill>
              <a:schemeClr val="tx1"/>
            </a:solidFill>
          </a:ln>
        </p:spPr>
        <p:txBody>
          <a:bodyPr vert="horz" wrap="square" lIns="91440" tIns="45720" rIns="91440" bIns="45720" numCol="1" anchor="ctr" anchorCtr="0" compatLnSpc="1">
            <a:prstTxWarp prst="textNoShape">
              <a:avLst/>
            </a:prstTxWarp>
            <a:noAutofit/>
          </a:bodyPr>
          <a:lstStyle/>
          <a:p>
            <a:pPr algn="ctr" eaLnBrk="0" hangingPunct="0"/>
            <a:r>
              <a:rPr lang="en-US" sz="3200" dirty="0">
                <a:solidFill>
                  <a:srgbClr val="660066"/>
                </a:solidFill>
                <a:latin typeface="Calibri"/>
                <a:ea typeface="ＭＳ Ｐゴシック" charset="-128"/>
                <a:cs typeface="Calibri"/>
              </a:rPr>
              <a:t>Aboriginal and Torres Strait Islander Smoking</a:t>
            </a:r>
          </a:p>
        </p:txBody>
      </p:sp>
      <p:graphicFrame>
        <p:nvGraphicFramePr>
          <p:cNvPr id="6" name="Table 5"/>
          <p:cNvGraphicFramePr>
            <a:graphicFrameLocks noGrp="1"/>
          </p:cNvGraphicFramePr>
          <p:nvPr>
            <p:extLst>
              <p:ext uri="{D42A27DB-BD31-4B8C-83A1-F6EECF244321}">
                <p14:modId xmlns:p14="http://schemas.microsoft.com/office/powerpoint/2010/main" val="2654596567"/>
              </p:ext>
            </p:extLst>
          </p:nvPr>
        </p:nvGraphicFramePr>
        <p:xfrm>
          <a:off x="381001" y="4781550"/>
          <a:ext cx="4495800" cy="304342"/>
        </p:xfrm>
        <a:graphic>
          <a:graphicData uri="http://schemas.openxmlformats.org/drawingml/2006/table">
            <a:tbl>
              <a:tblPr>
                <a:tableStyleId>{5C22544A-7EE6-4342-B048-85BDC9FD1C3A}</a:tableStyleId>
              </a:tblPr>
              <a:tblGrid>
                <a:gridCol w="4495800"/>
              </a:tblGrid>
              <a:tr h="304342">
                <a:tc>
                  <a:txBody>
                    <a:bodyPr/>
                    <a:lstStyle/>
                    <a:p>
                      <a:pPr algn="l" fontAlgn="b"/>
                      <a:r>
                        <a:rPr lang="en-US" sz="1000" b="1" u="none" strike="noStrike" dirty="0" smtClean="0">
                          <a:effectLst/>
                        </a:rPr>
                        <a:t>Source:</a:t>
                      </a:r>
                      <a:r>
                        <a:rPr lang="en-US" sz="1000" b="1" u="none" strike="noStrike" baseline="0" dirty="0" smtClean="0">
                          <a:effectLst/>
                        </a:rPr>
                        <a:t> </a:t>
                      </a:r>
                      <a:r>
                        <a:rPr lang="en-US" sz="1000" b="1" u="none" strike="noStrike" dirty="0" smtClean="0">
                          <a:effectLst/>
                        </a:rPr>
                        <a:t>ABS Aboriginal and Torres Strait Islander</a:t>
                      </a:r>
                      <a:r>
                        <a:rPr lang="en-US" sz="1000" b="1" u="none" strike="noStrike" baseline="0" dirty="0" smtClean="0">
                          <a:effectLst/>
                        </a:rPr>
                        <a:t> Health Survey 2012-13</a:t>
                      </a:r>
                      <a:endParaRPr lang="en-US" sz="1000" b="1" u="none" strike="noStrike" dirty="0" smtClean="0">
                        <a:effectLst/>
                      </a:endParaRPr>
                    </a:p>
                  </a:txBody>
                  <a:tcPr marL="9526" marR="9526" marT="7162" marB="0" anchor="b"/>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946296321"/>
              </p:ext>
            </p:extLst>
          </p:nvPr>
        </p:nvGraphicFramePr>
        <p:xfrm>
          <a:off x="251520" y="897564"/>
          <a:ext cx="8640960" cy="383442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a:off x="1403353" y="1653779"/>
            <a:ext cx="1223963" cy="665559"/>
          </a:xfrm>
          <a:prstGeom prst="straightConnector1">
            <a:avLst/>
          </a:prstGeom>
          <a:ln w="1905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067175" y="3274220"/>
            <a:ext cx="1296988" cy="269081"/>
          </a:xfrm>
          <a:prstGeom prst="straightConnector1">
            <a:avLst/>
          </a:prstGeom>
          <a:ln w="1905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732588" y="2463404"/>
            <a:ext cx="1295400" cy="432197"/>
          </a:xfrm>
          <a:prstGeom prst="straightConnector1">
            <a:avLst/>
          </a:prstGeom>
          <a:ln w="1905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6572" name="TextBox 1"/>
          <p:cNvSpPr txBox="1">
            <a:spLocks noChangeArrowheads="1"/>
          </p:cNvSpPr>
          <p:nvPr/>
        </p:nvSpPr>
        <p:spPr bwMode="auto">
          <a:xfrm>
            <a:off x="3276600" y="2876550"/>
            <a:ext cx="2057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a:solidFill>
                  <a:srgbClr val="FF0000"/>
                </a:solidFill>
                <a:ea typeface="MS PGothic" charset="0"/>
                <a:cs typeface="MS PGothic" charset="0"/>
              </a:rPr>
              <a:t>COAG 2018 target</a:t>
            </a:r>
          </a:p>
        </p:txBody>
      </p:sp>
      <p:sp>
        <p:nvSpPr>
          <p:cNvPr id="2" name="TextBox 1"/>
          <p:cNvSpPr txBox="1"/>
          <p:nvPr/>
        </p:nvSpPr>
        <p:spPr>
          <a:xfrm>
            <a:off x="3276600" y="1809751"/>
            <a:ext cx="1839942" cy="307777"/>
          </a:xfrm>
          <a:prstGeom prst="rect">
            <a:avLst/>
          </a:prstGeom>
          <a:solidFill>
            <a:schemeClr val="accent1"/>
          </a:solidFill>
          <a:ln>
            <a:solidFill>
              <a:srgbClr val="000000"/>
            </a:solidFill>
          </a:ln>
        </p:spPr>
        <p:txBody>
          <a:bodyPr wrap="none" rtlCol="0">
            <a:spAutoFit/>
          </a:bodyPr>
          <a:lstStyle/>
          <a:p>
            <a:r>
              <a:rPr lang="en-US" sz="1400" dirty="0" smtClean="0">
                <a:solidFill>
                  <a:srgbClr val="0000FF"/>
                </a:solidFill>
              </a:rPr>
              <a:t>39% </a:t>
            </a:r>
            <a:r>
              <a:rPr lang="en-US" sz="1200" dirty="0" smtClean="0">
                <a:solidFill>
                  <a:srgbClr val="0000FF"/>
                </a:solidFill>
              </a:rPr>
              <a:t>NATSISS 2014/15 </a:t>
            </a:r>
            <a:endParaRPr lang="en-US" sz="1200" dirty="0">
              <a:solidFill>
                <a:srgbClr val="0000FF"/>
              </a:solidFill>
            </a:endParaRPr>
          </a:p>
        </p:txBody>
      </p:sp>
      <p:cxnSp>
        <p:nvCxnSpPr>
          <p:cNvPr id="8" name="Straight Arrow Connector 7"/>
          <p:cNvCxnSpPr/>
          <p:nvPr/>
        </p:nvCxnSpPr>
        <p:spPr>
          <a:xfrm flipH="1">
            <a:off x="2895600" y="2114550"/>
            <a:ext cx="6858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4149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7391</TotalTime>
  <Words>1893</Words>
  <Application>Microsoft Office PowerPoint</Application>
  <PresentationFormat>On-screen Show (16:9)</PresentationFormat>
  <Paragraphs>234</Paragraphs>
  <Slides>30</Slides>
  <Notes>23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MS PGothic</vt:lpstr>
      <vt:lpstr>MS PGothic</vt:lpstr>
      <vt:lpstr>Arial</vt:lpstr>
      <vt:lpstr>Calibri</vt:lpstr>
      <vt:lpstr>Century Gothic</vt:lpstr>
      <vt:lpstr>Courier New</vt:lpstr>
      <vt:lpstr>Tahoma</vt:lpstr>
      <vt:lpstr>Wingdings 3</vt:lpstr>
      <vt:lpstr>Default Design</vt:lpstr>
      <vt:lpstr>TIS NBPU WA Regional Workshop 2017  Smoking &amp; Prevention  30 August 2017</vt:lpstr>
      <vt:lpstr>PowerPoint Presentation</vt:lpstr>
      <vt:lpstr>PowerPoint Presentation</vt:lpstr>
      <vt:lpstr>PowerPoint Presentation</vt:lpstr>
      <vt:lpstr>Risk of death to age 65, by Indigenous status, Australia 2010</vt:lpstr>
      <vt:lpstr>PowerPoint Presentation</vt:lpstr>
      <vt:lpstr>PowerPoint Presentation</vt:lpstr>
      <vt:lpstr>PowerPoint Presentation</vt:lpstr>
      <vt:lpstr>PowerPoint Presentation</vt:lpstr>
      <vt:lpstr>COAG  CTG  Targets</vt:lpstr>
      <vt:lpstr>PowerPoint Presentation</vt:lpstr>
      <vt:lpstr>Redfern Statement - Key commitments sought</vt:lpstr>
      <vt:lpstr>NATSISS 2014 / 15</vt:lpstr>
      <vt:lpstr>The Old TIS Programme</vt:lpstr>
      <vt:lpstr>The New TIS Programme</vt:lpstr>
      <vt:lpstr>What is Tackling Indigenous Smoking initiative?</vt:lpstr>
      <vt:lpstr>Innovation Grants 2016/17</vt:lpstr>
      <vt:lpstr>NBPU initiated and supported initiatives</vt:lpstr>
      <vt:lpstr>Impact assessment, performance indicators  and data collection and reporting on results </vt:lpstr>
      <vt:lpstr>National Indicators</vt:lpstr>
      <vt:lpstr>PowerPoint Presentation</vt:lpstr>
      <vt:lpstr>PowerPoint Presentation</vt:lpstr>
      <vt:lpstr>PowerPoint Presentation</vt:lpstr>
      <vt:lpstr>PowerPoint Presentation</vt:lpstr>
      <vt:lpstr>PowerPoint Presentation</vt:lpstr>
      <vt:lpstr>What do we need to focus on?</vt:lpstr>
      <vt:lpstr>Quick Runs</vt:lpstr>
      <vt:lpstr>PowerPoint Presentation</vt:lpstr>
      <vt:lpstr>Good News Messages for the portal</vt:lpstr>
      <vt:lpstr>PowerPoint Presentation</vt:lpstr>
    </vt:vector>
  </TitlesOfParts>
  <Manager/>
  <Company>NCTIS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Calma</dc:creator>
  <cp:keywords/>
  <dc:description/>
  <cp:lastModifiedBy>Millie HARFORD-MILLS</cp:lastModifiedBy>
  <cp:revision>487</cp:revision>
  <dcterms:created xsi:type="dcterms:W3CDTF">2010-11-17T23:46:07Z</dcterms:created>
  <dcterms:modified xsi:type="dcterms:W3CDTF">2018-03-28T07:54:07Z</dcterms:modified>
  <cp:category/>
</cp:coreProperties>
</file>